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3" r:id="rId2"/>
    <p:sldId id="343" r:id="rId3"/>
    <p:sldId id="276" r:id="rId4"/>
    <p:sldId id="297" r:id="rId5"/>
    <p:sldId id="334" r:id="rId6"/>
    <p:sldId id="331" r:id="rId7"/>
    <p:sldId id="277" r:id="rId8"/>
    <p:sldId id="317" r:id="rId9"/>
    <p:sldId id="294" r:id="rId10"/>
    <p:sldId id="298" r:id="rId11"/>
    <p:sldId id="342" r:id="rId12"/>
    <p:sldId id="332" r:id="rId13"/>
    <p:sldId id="341" r:id="rId14"/>
    <p:sldId id="299" r:id="rId15"/>
    <p:sldId id="302" r:id="rId16"/>
    <p:sldId id="278" r:id="rId17"/>
    <p:sldId id="314" r:id="rId18"/>
    <p:sldId id="300" r:id="rId19"/>
    <p:sldId id="336" r:id="rId20"/>
    <p:sldId id="338" r:id="rId21"/>
    <p:sldId id="340"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B2F9D5-85C8-4166-885F-76C50868FD80}" v="30" dt="2024-11-25T09:56:10.1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26" autoAdjust="0"/>
    <p:restoredTop sz="69888" autoAdjust="0"/>
  </p:normalViewPr>
  <p:slideViewPr>
    <p:cSldViewPr>
      <p:cViewPr varScale="1">
        <p:scale>
          <a:sx n="45" d="100"/>
          <a:sy n="45" d="100"/>
        </p:scale>
        <p:origin x="1468" y="40"/>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3372"/>
    </p:cViewPr>
  </p:sorterViewPr>
  <p:notesViewPr>
    <p:cSldViewPr>
      <p:cViewPr varScale="1">
        <p:scale>
          <a:sx n="49" d="100"/>
          <a:sy n="49" d="100"/>
        </p:scale>
        <p:origin x="2740"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etta Selier" userId="37698ce7-f29b-433c-9467-1cbd0809b0d3" providerId="ADAL" clId="{68B2F9D5-85C8-4166-885F-76C50868FD80}"/>
    <pc:docChg chg="undo custSel addSld delSld modSld sldOrd">
      <pc:chgData name="Jeanetta Selier" userId="37698ce7-f29b-433c-9467-1cbd0809b0d3" providerId="ADAL" clId="{68B2F9D5-85C8-4166-885F-76C50868FD80}" dt="2024-11-25T10:02:20.680" v="1978" actId="1076"/>
      <pc:docMkLst>
        <pc:docMk/>
      </pc:docMkLst>
      <pc:sldChg chg="modSp mod">
        <pc:chgData name="Jeanetta Selier" userId="37698ce7-f29b-433c-9467-1cbd0809b0d3" providerId="ADAL" clId="{68B2F9D5-85C8-4166-885F-76C50868FD80}" dt="2024-11-21T14:50:46.592" v="22" actId="1076"/>
        <pc:sldMkLst>
          <pc:docMk/>
          <pc:sldMk cId="0" sldId="272"/>
        </pc:sldMkLst>
        <pc:picChg chg="mod">
          <ac:chgData name="Jeanetta Selier" userId="37698ce7-f29b-433c-9467-1cbd0809b0d3" providerId="ADAL" clId="{68B2F9D5-85C8-4166-885F-76C50868FD80}" dt="2024-11-21T14:50:46.592" v="22" actId="1076"/>
          <ac:picMkLst>
            <pc:docMk/>
            <pc:sldMk cId="0" sldId="272"/>
            <ac:picMk id="31746" creationId="{00000000-0000-0000-0000-000000000000}"/>
          </ac:picMkLst>
        </pc:picChg>
      </pc:sldChg>
      <pc:sldChg chg="modNotesTx">
        <pc:chgData name="Jeanetta Selier" userId="37698ce7-f29b-433c-9467-1cbd0809b0d3" providerId="ADAL" clId="{68B2F9D5-85C8-4166-885F-76C50868FD80}" dt="2024-11-25T05:41:18.070" v="881" actId="20577"/>
        <pc:sldMkLst>
          <pc:docMk/>
          <pc:sldMk cId="4254867769" sldId="273"/>
        </pc:sldMkLst>
      </pc:sldChg>
      <pc:sldChg chg="modNotes modNotesTx">
        <pc:chgData name="Jeanetta Selier" userId="37698ce7-f29b-433c-9467-1cbd0809b0d3" providerId="ADAL" clId="{68B2F9D5-85C8-4166-885F-76C50868FD80}" dt="2024-11-25T07:14:13.550" v="1353" actId="20577"/>
        <pc:sldMkLst>
          <pc:docMk/>
          <pc:sldMk cId="1803736068" sldId="276"/>
        </pc:sldMkLst>
      </pc:sldChg>
      <pc:sldChg chg="modNotes modNotesTx">
        <pc:chgData name="Jeanetta Selier" userId="37698ce7-f29b-433c-9467-1cbd0809b0d3" providerId="ADAL" clId="{68B2F9D5-85C8-4166-885F-76C50868FD80}" dt="2024-11-25T07:20:11.689" v="1486" actId="20577"/>
        <pc:sldMkLst>
          <pc:docMk/>
          <pc:sldMk cId="3158202139" sldId="277"/>
        </pc:sldMkLst>
      </pc:sldChg>
      <pc:sldChg chg="modNotes modNotesTx">
        <pc:chgData name="Jeanetta Selier" userId="37698ce7-f29b-433c-9467-1cbd0809b0d3" providerId="ADAL" clId="{68B2F9D5-85C8-4166-885F-76C50868FD80}" dt="2024-11-25T07:47:57.180" v="1837" actId="33524"/>
        <pc:sldMkLst>
          <pc:docMk/>
          <pc:sldMk cId="3253361198" sldId="278"/>
        </pc:sldMkLst>
      </pc:sldChg>
      <pc:sldChg chg="modSp del mod ord">
        <pc:chgData name="Jeanetta Selier" userId="37698ce7-f29b-433c-9467-1cbd0809b0d3" providerId="ADAL" clId="{68B2F9D5-85C8-4166-885F-76C50868FD80}" dt="2024-11-25T07:54:08.650" v="1886" actId="47"/>
        <pc:sldMkLst>
          <pc:docMk/>
          <pc:sldMk cId="3037880646" sldId="280"/>
        </pc:sldMkLst>
      </pc:sldChg>
      <pc:sldChg chg="del">
        <pc:chgData name="Jeanetta Selier" userId="37698ce7-f29b-433c-9467-1cbd0809b0d3" providerId="ADAL" clId="{68B2F9D5-85C8-4166-885F-76C50868FD80}" dt="2024-11-21T14:50:30.796" v="19" actId="47"/>
        <pc:sldMkLst>
          <pc:docMk/>
          <pc:sldMk cId="3067866551" sldId="283"/>
        </pc:sldMkLst>
      </pc:sldChg>
      <pc:sldChg chg="modSp del mod ord modNotes">
        <pc:chgData name="Jeanetta Selier" userId="37698ce7-f29b-433c-9467-1cbd0809b0d3" providerId="ADAL" clId="{68B2F9D5-85C8-4166-885F-76C50868FD80}" dt="2024-11-25T08:17:08.199" v="1931" actId="47"/>
        <pc:sldMkLst>
          <pc:docMk/>
          <pc:sldMk cId="1614137960" sldId="290"/>
        </pc:sldMkLst>
      </pc:sldChg>
      <pc:sldChg chg="modSp del mod modNotes modNotesTx">
        <pc:chgData name="Jeanetta Selier" userId="37698ce7-f29b-433c-9467-1cbd0809b0d3" providerId="ADAL" clId="{68B2F9D5-85C8-4166-885F-76C50868FD80}" dt="2024-11-25T08:15:28.249" v="1887" actId="47"/>
        <pc:sldMkLst>
          <pc:docMk/>
          <pc:sldMk cId="796842882" sldId="291"/>
        </pc:sldMkLst>
      </pc:sldChg>
      <pc:sldChg chg="addSp delSp modSp mod modNotes modNotesTx">
        <pc:chgData name="Jeanetta Selier" userId="37698ce7-f29b-433c-9467-1cbd0809b0d3" providerId="ADAL" clId="{68B2F9D5-85C8-4166-885F-76C50868FD80}" dt="2024-11-25T07:37:53.693" v="1697" actId="20577"/>
        <pc:sldMkLst>
          <pc:docMk/>
          <pc:sldMk cId="1123935441" sldId="294"/>
        </pc:sldMkLst>
        <pc:spChg chg="add del">
          <ac:chgData name="Jeanetta Selier" userId="37698ce7-f29b-433c-9467-1cbd0809b0d3" providerId="ADAL" clId="{68B2F9D5-85C8-4166-885F-76C50868FD80}" dt="2024-11-25T07:35:05.320" v="1652" actId="478"/>
          <ac:spMkLst>
            <pc:docMk/>
            <pc:sldMk cId="1123935441" sldId="294"/>
            <ac:spMk id="8" creationId="{00000000-0000-0000-0000-000000000000}"/>
          </ac:spMkLst>
        </pc:spChg>
        <pc:spChg chg="mod">
          <ac:chgData name="Jeanetta Selier" userId="37698ce7-f29b-433c-9467-1cbd0809b0d3" providerId="ADAL" clId="{68B2F9D5-85C8-4166-885F-76C50868FD80}" dt="2024-11-25T07:36:21.215" v="1691" actId="207"/>
          <ac:spMkLst>
            <pc:docMk/>
            <pc:sldMk cId="1123935441" sldId="294"/>
            <ac:spMk id="93187" creationId="{00000000-0000-0000-0000-000000000000}"/>
          </ac:spMkLst>
        </pc:spChg>
        <pc:picChg chg="add mod ord">
          <ac:chgData name="Jeanetta Selier" userId="37698ce7-f29b-433c-9467-1cbd0809b0d3" providerId="ADAL" clId="{68B2F9D5-85C8-4166-885F-76C50868FD80}" dt="2024-11-25T07:35:44.139" v="1688" actId="29295"/>
          <ac:picMkLst>
            <pc:docMk/>
            <pc:sldMk cId="1123935441" sldId="294"/>
            <ac:picMk id="2" creationId="{98EC17D6-F498-4502-2CD4-6FF34EBF7F6C}"/>
          </ac:picMkLst>
        </pc:picChg>
      </pc:sldChg>
      <pc:sldChg chg="addSp modSp add del modNotes modNotesTx">
        <pc:chgData name="Jeanetta Selier" userId="37698ce7-f29b-433c-9467-1cbd0809b0d3" providerId="ADAL" clId="{68B2F9D5-85C8-4166-885F-76C50868FD80}" dt="2024-11-25T07:36:51.699" v="1692" actId="47"/>
        <pc:sldMkLst>
          <pc:docMk/>
          <pc:sldMk cId="1521906932" sldId="295"/>
        </pc:sldMkLst>
        <pc:spChg chg="mod">
          <ac:chgData name="Jeanetta Selier" userId="37698ce7-f29b-433c-9467-1cbd0809b0d3" providerId="ADAL" clId="{68B2F9D5-85C8-4166-885F-76C50868FD80}" dt="2024-11-25T07:31:17.013" v="1628" actId="164"/>
          <ac:spMkLst>
            <pc:docMk/>
            <pc:sldMk cId="1521906932" sldId="295"/>
            <ac:spMk id="5" creationId="{00000000-0000-0000-0000-000000000000}"/>
          </ac:spMkLst>
        </pc:spChg>
        <pc:grpChg chg="add mod">
          <ac:chgData name="Jeanetta Selier" userId="37698ce7-f29b-433c-9467-1cbd0809b0d3" providerId="ADAL" clId="{68B2F9D5-85C8-4166-885F-76C50868FD80}" dt="2024-11-25T07:31:17.013" v="1628" actId="164"/>
          <ac:grpSpMkLst>
            <pc:docMk/>
            <pc:sldMk cId="1521906932" sldId="295"/>
            <ac:grpSpMk id="6" creationId="{4CA554B6-4CBC-11F3-640C-FA48D7028277}"/>
          </ac:grpSpMkLst>
        </pc:grpChg>
        <pc:picChg chg="mod">
          <ac:chgData name="Jeanetta Selier" userId="37698ce7-f29b-433c-9467-1cbd0809b0d3" providerId="ADAL" clId="{68B2F9D5-85C8-4166-885F-76C50868FD80}" dt="2024-11-25T07:31:17.013" v="1628" actId="164"/>
          <ac:picMkLst>
            <pc:docMk/>
            <pc:sldMk cId="1521906932" sldId="295"/>
            <ac:picMk id="10243" creationId="{00000000-0000-0000-0000-000000000000}"/>
          </ac:picMkLst>
        </pc:picChg>
      </pc:sldChg>
      <pc:sldChg chg="add del modNotes">
        <pc:chgData name="Jeanetta Selier" userId="37698ce7-f29b-433c-9467-1cbd0809b0d3" providerId="ADAL" clId="{68B2F9D5-85C8-4166-885F-76C50868FD80}" dt="2024-11-25T08:17:38.454" v="1933" actId="47"/>
        <pc:sldMkLst>
          <pc:docMk/>
          <pc:sldMk cId="896036528" sldId="296"/>
        </pc:sldMkLst>
      </pc:sldChg>
      <pc:sldChg chg="modNotes modNotesTx">
        <pc:chgData name="Jeanetta Selier" userId="37698ce7-f29b-433c-9467-1cbd0809b0d3" providerId="ADAL" clId="{68B2F9D5-85C8-4166-885F-76C50868FD80}" dt="2024-11-25T08:20:06.102" v="1935" actId="20577"/>
        <pc:sldMkLst>
          <pc:docMk/>
          <pc:sldMk cId="2111336327" sldId="297"/>
        </pc:sldMkLst>
      </pc:sldChg>
      <pc:sldChg chg="modSp mod modNotes modNotesTx">
        <pc:chgData name="Jeanetta Selier" userId="37698ce7-f29b-433c-9467-1cbd0809b0d3" providerId="ADAL" clId="{68B2F9D5-85C8-4166-885F-76C50868FD80}" dt="2024-11-25T07:38:18.649" v="1698" actId="20577"/>
        <pc:sldMkLst>
          <pc:docMk/>
          <pc:sldMk cId="138000791" sldId="298"/>
        </pc:sldMkLst>
        <pc:spChg chg="mod">
          <ac:chgData name="Jeanetta Selier" userId="37698ce7-f29b-433c-9467-1cbd0809b0d3" providerId="ADAL" clId="{68B2F9D5-85C8-4166-885F-76C50868FD80}" dt="2024-11-21T14:46:03.108" v="4" actId="14100"/>
          <ac:spMkLst>
            <pc:docMk/>
            <pc:sldMk cId="138000791" sldId="298"/>
            <ac:spMk id="2" creationId="{35DB5F81-143E-2AAB-2C8F-0F50C834F354}"/>
          </ac:spMkLst>
        </pc:spChg>
        <pc:spChg chg="mod">
          <ac:chgData name="Jeanetta Selier" userId="37698ce7-f29b-433c-9467-1cbd0809b0d3" providerId="ADAL" clId="{68B2F9D5-85C8-4166-885F-76C50868FD80}" dt="2024-11-21T14:46:21.510" v="6" actId="207"/>
          <ac:spMkLst>
            <pc:docMk/>
            <pc:sldMk cId="138000791" sldId="298"/>
            <ac:spMk id="50" creationId="{00000000-0000-0000-0000-000000000000}"/>
          </ac:spMkLst>
        </pc:spChg>
        <pc:spChg chg="mod">
          <ac:chgData name="Jeanetta Selier" userId="37698ce7-f29b-433c-9467-1cbd0809b0d3" providerId="ADAL" clId="{68B2F9D5-85C8-4166-885F-76C50868FD80}" dt="2024-11-21T14:46:17.203" v="5" actId="207"/>
          <ac:spMkLst>
            <pc:docMk/>
            <pc:sldMk cId="138000791" sldId="298"/>
            <ac:spMk id="52" creationId="{00000000-0000-0000-0000-000000000000}"/>
          </ac:spMkLst>
        </pc:spChg>
      </pc:sldChg>
      <pc:sldChg chg="modSp mod modNotes">
        <pc:chgData name="Jeanetta Selier" userId="37698ce7-f29b-433c-9467-1cbd0809b0d3" providerId="ADAL" clId="{68B2F9D5-85C8-4166-885F-76C50868FD80}" dt="2024-11-22T07:25:42.526" v="264" actId="255"/>
        <pc:sldMkLst>
          <pc:docMk/>
          <pc:sldMk cId="298319190" sldId="299"/>
        </pc:sldMkLst>
        <pc:spChg chg="mod">
          <ac:chgData name="Jeanetta Selier" userId="37698ce7-f29b-433c-9467-1cbd0809b0d3" providerId="ADAL" clId="{68B2F9D5-85C8-4166-885F-76C50868FD80}" dt="2024-11-21T14:47:24.071" v="10" actId="20577"/>
          <ac:spMkLst>
            <pc:docMk/>
            <pc:sldMk cId="298319190" sldId="299"/>
            <ac:spMk id="2" creationId="{00000000-0000-0000-0000-000000000000}"/>
          </ac:spMkLst>
        </pc:spChg>
      </pc:sldChg>
      <pc:sldChg chg="modSp mod modNotes modNotesTx">
        <pc:chgData name="Jeanetta Selier" userId="37698ce7-f29b-433c-9467-1cbd0809b0d3" providerId="ADAL" clId="{68B2F9D5-85C8-4166-885F-76C50868FD80}" dt="2024-11-25T07:49:41.310" v="1842" actId="20577"/>
        <pc:sldMkLst>
          <pc:docMk/>
          <pc:sldMk cId="2778323957" sldId="300"/>
        </pc:sldMkLst>
        <pc:spChg chg="mod">
          <ac:chgData name="Jeanetta Selier" userId="37698ce7-f29b-433c-9467-1cbd0809b0d3" providerId="ADAL" clId="{68B2F9D5-85C8-4166-885F-76C50868FD80}" dt="2024-11-22T07:05:45.065" v="81" actId="1035"/>
          <ac:spMkLst>
            <pc:docMk/>
            <pc:sldMk cId="2778323957" sldId="300"/>
            <ac:spMk id="2" creationId="{00000000-0000-0000-0000-000000000000}"/>
          </ac:spMkLst>
        </pc:spChg>
      </pc:sldChg>
      <pc:sldChg chg="addSp delSp modSp mod modNotesTx">
        <pc:chgData name="Jeanetta Selier" userId="37698ce7-f29b-433c-9467-1cbd0809b0d3" providerId="ADAL" clId="{68B2F9D5-85C8-4166-885F-76C50868FD80}" dt="2024-11-25T07:47:44.887" v="1836" actId="20577"/>
        <pc:sldMkLst>
          <pc:docMk/>
          <pc:sldMk cId="2613497538" sldId="302"/>
        </pc:sldMkLst>
        <pc:spChg chg="add del">
          <ac:chgData name="Jeanetta Selier" userId="37698ce7-f29b-433c-9467-1cbd0809b0d3" providerId="ADAL" clId="{68B2F9D5-85C8-4166-885F-76C50868FD80}" dt="2024-11-25T06:01:52.791" v="887" actId="22"/>
          <ac:spMkLst>
            <pc:docMk/>
            <pc:sldMk cId="2613497538" sldId="302"/>
            <ac:spMk id="3" creationId="{F726EAF0-8B92-6A0C-4A82-F83A423BD1FB}"/>
          </ac:spMkLst>
        </pc:spChg>
        <pc:spChg chg="mod ord">
          <ac:chgData name="Jeanetta Selier" userId="37698ce7-f29b-433c-9467-1cbd0809b0d3" providerId="ADAL" clId="{68B2F9D5-85C8-4166-885F-76C50868FD80}" dt="2024-11-25T06:14:44.081" v="1263" actId="1076"/>
          <ac:spMkLst>
            <pc:docMk/>
            <pc:sldMk cId="2613497538" sldId="302"/>
            <ac:spMk id="5" creationId="{00000000-0000-0000-0000-000000000000}"/>
          </ac:spMkLst>
        </pc:spChg>
        <pc:spChg chg="mod">
          <ac:chgData name="Jeanetta Selier" userId="37698ce7-f29b-433c-9467-1cbd0809b0d3" providerId="ADAL" clId="{68B2F9D5-85C8-4166-885F-76C50868FD80}" dt="2024-11-25T06:17:29.823" v="1282" actId="1076"/>
          <ac:spMkLst>
            <pc:docMk/>
            <pc:sldMk cId="2613497538" sldId="302"/>
            <ac:spMk id="6" creationId="{00000000-0000-0000-0000-000000000000}"/>
          </ac:spMkLst>
        </pc:spChg>
        <pc:spChg chg="mod">
          <ac:chgData name="Jeanetta Selier" userId="37698ce7-f29b-433c-9467-1cbd0809b0d3" providerId="ADAL" clId="{68B2F9D5-85C8-4166-885F-76C50868FD80}" dt="2024-11-22T07:04:42.914" v="79" actId="1076"/>
          <ac:spMkLst>
            <pc:docMk/>
            <pc:sldMk cId="2613497538" sldId="302"/>
            <ac:spMk id="7" creationId="{00000000-0000-0000-0000-000000000000}"/>
          </ac:spMkLst>
        </pc:spChg>
        <pc:spChg chg="mod ord">
          <ac:chgData name="Jeanetta Selier" userId="37698ce7-f29b-433c-9467-1cbd0809b0d3" providerId="ADAL" clId="{68B2F9D5-85C8-4166-885F-76C50868FD80}" dt="2024-11-25T06:15:19.988" v="1270" actId="207"/>
          <ac:spMkLst>
            <pc:docMk/>
            <pc:sldMk cId="2613497538" sldId="302"/>
            <ac:spMk id="9" creationId="{8E0D88E2-85BA-DFBB-F1A5-B0134FD3D141}"/>
          </ac:spMkLst>
        </pc:spChg>
        <pc:spChg chg="add mod">
          <ac:chgData name="Jeanetta Selier" userId="37698ce7-f29b-433c-9467-1cbd0809b0d3" providerId="ADAL" clId="{68B2F9D5-85C8-4166-885F-76C50868FD80}" dt="2024-11-25T06:06:52.121" v="1016" actId="14100"/>
          <ac:spMkLst>
            <pc:docMk/>
            <pc:sldMk cId="2613497538" sldId="302"/>
            <ac:spMk id="15" creationId="{D6523AC0-B99E-4295-B14A-D3D262DA930F}"/>
          </ac:spMkLst>
        </pc:spChg>
        <pc:spChg chg="add del">
          <ac:chgData name="Jeanetta Selier" userId="37698ce7-f29b-433c-9467-1cbd0809b0d3" providerId="ADAL" clId="{68B2F9D5-85C8-4166-885F-76C50868FD80}" dt="2024-11-25T06:09:21.795" v="1057" actId="478"/>
          <ac:spMkLst>
            <pc:docMk/>
            <pc:sldMk cId="2613497538" sldId="302"/>
            <ac:spMk id="16" creationId="{AE8668D0-9E1E-907B-3CFF-97FA99212476}"/>
          </ac:spMkLst>
        </pc:spChg>
        <pc:grpChg chg="add mod">
          <ac:chgData name="Jeanetta Selier" userId="37698ce7-f29b-433c-9467-1cbd0809b0d3" providerId="ADAL" clId="{68B2F9D5-85C8-4166-885F-76C50868FD80}" dt="2024-11-25T06:11:19.821" v="1154" actId="1076"/>
          <ac:grpSpMkLst>
            <pc:docMk/>
            <pc:sldMk cId="2613497538" sldId="302"/>
            <ac:grpSpMk id="14" creationId="{84C8E819-71CE-8424-74E1-FE35A4A65B74}"/>
          </ac:grpSpMkLst>
        </pc:grpChg>
        <pc:picChg chg="mod">
          <ac:chgData name="Jeanetta Selier" userId="37698ce7-f29b-433c-9467-1cbd0809b0d3" providerId="ADAL" clId="{68B2F9D5-85C8-4166-885F-76C50868FD80}" dt="2024-11-25T06:14:32.364" v="1261" actId="1076"/>
          <ac:picMkLst>
            <pc:docMk/>
            <pc:sldMk cId="2613497538" sldId="302"/>
            <ac:picMk id="4" creationId="{00000000-0000-0000-0000-000000000000}"/>
          </ac:picMkLst>
        </pc:picChg>
        <pc:picChg chg="mod">
          <ac:chgData name="Jeanetta Selier" userId="37698ce7-f29b-433c-9467-1cbd0809b0d3" providerId="ADAL" clId="{68B2F9D5-85C8-4166-885F-76C50868FD80}" dt="2024-11-25T06:14:46.485" v="1264" actId="1076"/>
          <ac:picMkLst>
            <pc:docMk/>
            <pc:sldMk cId="2613497538" sldId="302"/>
            <ac:picMk id="8" creationId="{F2F7A4BA-7D4F-5922-E993-AFEFCB800996}"/>
          </ac:picMkLst>
        </pc:picChg>
        <pc:picChg chg="add mod">
          <ac:chgData name="Jeanetta Selier" userId="37698ce7-f29b-433c-9467-1cbd0809b0d3" providerId="ADAL" clId="{68B2F9D5-85C8-4166-885F-76C50868FD80}" dt="2024-11-25T06:05:34.733" v="902" actId="164"/>
          <ac:picMkLst>
            <pc:docMk/>
            <pc:sldMk cId="2613497538" sldId="302"/>
            <ac:picMk id="11" creationId="{46ACA676-6E77-7B73-65C3-5B4C40E76AB8}"/>
          </ac:picMkLst>
        </pc:picChg>
        <pc:picChg chg="add mod">
          <ac:chgData name="Jeanetta Selier" userId="37698ce7-f29b-433c-9467-1cbd0809b0d3" providerId="ADAL" clId="{68B2F9D5-85C8-4166-885F-76C50868FD80}" dt="2024-11-25T06:05:34.733" v="902" actId="164"/>
          <ac:picMkLst>
            <pc:docMk/>
            <pc:sldMk cId="2613497538" sldId="302"/>
            <ac:picMk id="13" creationId="{B620CE40-EAFC-77D5-1EE9-099FFF06850E}"/>
          </ac:picMkLst>
        </pc:picChg>
      </pc:sldChg>
      <pc:sldChg chg="ord modNotes modNotesTx">
        <pc:chgData name="Jeanetta Selier" userId="37698ce7-f29b-433c-9467-1cbd0809b0d3" providerId="ADAL" clId="{68B2F9D5-85C8-4166-885F-76C50868FD80}" dt="2024-11-22T09:45:03.228" v="846" actId="20578"/>
        <pc:sldMkLst>
          <pc:docMk/>
          <pc:sldMk cId="2197416983" sldId="311"/>
        </pc:sldMkLst>
      </pc:sldChg>
      <pc:sldChg chg="modNotes">
        <pc:chgData name="Jeanetta Selier" userId="37698ce7-f29b-433c-9467-1cbd0809b0d3" providerId="ADAL" clId="{68B2F9D5-85C8-4166-885F-76C50868FD80}" dt="2024-11-22T07:28:07.519" v="380" actId="255"/>
        <pc:sldMkLst>
          <pc:docMk/>
          <pc:sldMk cId="2307991580" sldId="314"/>
        </pc:sldMkLst>
      </pc:sldChg>
      <pc:sldChg chg="addSp delSp modSp mod modNotes modNotesTx">
        <pc:chgData name="Jeanetta Selier" userId="37698ce7-f29b-433c-9467-1cbd0809b0d3" providerId="ADAL" clId="{68B2F9D5-85C8-4166-885F-76C50868FD80}" dt="2024-11-25T07:34:33.076" v="1647" actId="1076"/>
        <pc:sldMkLst>
          <pc:docMk/>
          <pc:sldMk cId="1147479456" sldId="317"/>
        </pc:sldMkLst>
        <pc:spChg chg="del mod">
          <ac:chgData name="Jeanetta Selier" userId="37698ce7-f29b-433c-9467-1cbd0809b0d3" providerId="ADAL" clId="{68B2F9D5-85C8-4166-885F-76C50868FD80}" dt="2024-11-25T07:33:41.492" v="1641" actId="478"/>
          <ac:spMkLst>
            <pc:docMk/>
            <pc:sldMk cId="1147479456" sldId="317"/>
            <ac:spMk id="5" creationId="{00000000-0000-0000-0000-000000000000}"/>
          </ac:spMkLst>
        </pc:spChg>
        <pc:spChg chg="del mod">
          <ac:chgData name="Jeanetta Selier" userId="37698ce7-f29b-433c-9467-1cbd0809b0d3" providerId="ADAL" clId="{68B2F9D5-85C8-4166-885F-76C50868FD80}" dt="2024-11-25T07:33:38.261" v="1640" actId="478"/>
          <ac:spMkLst>
            <pc:docMk/>
            <pc:sldMk cId="1147479456" sldId="317"/>
            <ac:spMk id="6" creationId="{00000000-0000-0000-0000-000000000000}"/>
          </ac:spMkLst>
        </pc:spChg>
        <pc:spChg chg="mod">
          <ac:chgData name="Jeanetta Selier" userId="37698ce7-f29b-433c-9467-1cbd0809b0d3" providerId="ADAL" clId="{68B2F9D5-85C8-4166-885F-76C50868FD80}" dt="2024-11-25T07:33:51.195" v="1643" actId="1076"/>
          <ac:spMkLst>
            <pc:docMk/>
            <pc:sldMk cId="1147479456" sldId="317"/>
            <ac:spMk id="7" creationId="{00000000-0000-0000-0000-000000000000}"/>
          </ac:spMkLst>
        </pc:spChg>
        <pc:spChg chg="mod">
          <ac:chgData name="Jeanetta Selier" userId="37698ce7-f29b-433c-9467-1cbd0809b0d3" providerId="ADAL" clId="{68B2F9D5-85C8-4166-885F-76C50868FD80}" dt="2024-11-25T07:34:33.076" v="1647" actId="1076"/>
          <ac:spMkLst>
            <pc:docMk/>
            <pc:sldMk cId="1147479456" sldId="317"/>
            <ac:spMk id="8" creationId="{3B95AE39-C5C6-7583-5640-EE5803668FC6}"/>
          </ac:spMkLst>
        </pc:spChg>
        <pc:spChg chg="add mod">
          <ac:chgData name="Jeanetta Selier" userId="37698ce7-f29b-433c-9467-1cbd0809b0d3" providerId="ADAL" clId="{68B2F9D5-85C8-4166-885F-76C50868FD80}" dt="2024-11-25T07:34:22.421" v="1646" actId="1076"/>
          <ac:spMkLst>
            <pc:docMk/>
            <pc:sldMk cId="1147479456" sldId="317"/>
            <ac:spMk id="10" creationId="{EF918062-0068-C697-9BB1-8289305BF314}"/>
          </ac:spMkLst>
        </pc:spChg>
        <pc:grpChg chg="add mod">
          <ac:chgData name="Jeanetta Selier" userId="37698ce7-f29b-433c-9467-1cbd0809b0d3" providerId="ADAL" clId="{68B2F9D5-85C8-4166-885F-76C50868FD80}" dt="2024-11-25T07:34:33.076" v="1647" actId="1076"/>
          <ac:grpSpMkLst>
            <pc:docMk/>
            <pc:sldMk cId="1147479456" sldId="317"/>
            <ac:grpSpMk id="4" creationId="{4CB3C7DA-D631-CE3B-9A1A-7F3F248D9A04}"/>
          </ac:grpSpMkLst>
        </pc:grpChg>
        <pc:graphicFrameChg chg="add mod">
          <ac:chgData name="Jeanetta Selier" userId="37698ce7-f29b-433c-9467-1cbd0809b0d3" providerId="ADAL" clId="{68B2F9D5-85C8-4166-885F-76C50868FD80}" dt="2024-11-25T07:34:22.421" v="1646" actId="1076"/>
          <ac:graphicFrameMkLst>
            <pc:docMk/>
            <pc:sldMk cId="1147479456" sldId="317"/>
            <ac:graphicFrameMk id="11" creationId="{614D8EA8-CC9C-8175-0018-31DD46E89524}"/>
          </ac:graphicFrameMkLst>
        </pc:graphicFrameChg>
        <pc:picChg chg="mod">
          <ac:chgData name="Jeanetta Selier" userId="37698ce7-f29b-433c-9467-1cbd0809b0d3" providerId="ADAL" clId="{68B2F9D5-85C8-4166-885F-76C50868FD80}" dt="2024-11-25T07:33:46.734" v="1642" actId="1076"/>
          <ac:picMkLst>
            <pc:docMk/>
            <pc:sldMk cId="1147479456" sldId="317"/>
            <ac:picMk id="2" creationId="{00000000-0000-0000-0000-000000000000}"/>
          </ac:picMkLst>
        </pc:picChg>
        <pc:picChg chg="mod">
          <ac:chgData name="Jeanetta Selier" userId="37698ce7-f29b-433c-9467-1cbd0809b0d3" providerId="ADAL" clId="{68B2F9D5-85C8-4166-885F-76C50868FD80}" dt="2024-11-25T07:34:33.076" v="1647" actId="1076"/>
          <ac:picMkLst>
            <pc:docMk/>
            <pc:sldMk cId="1147479456" sldId="317"/>
            <ac:picMk id="9" creationId="{D99373BE-DE20-215D-6CEF-7E0F6C6A27DE}"/>
          </ac:picMkLst>
        </pc:picChg>
      </pc:sldChg>
      <pc:sldChg chg="del">
        <pc:chgData name="Jeanetta Selier" userId="37698ce7-f29b-433c-9467-1cbd0809b0d3" providerId="ADAL" clId="{68B2F9D5-85C8-4166-885F-76C50868FD80}" dt="2024-11-25T08:17:00.056" v="1930" actId="47"/>
        <pc:sldMkLst>
          <pc:docMk/>
          <pc:sldMk cId="4219836663" sldId="330"/>
        </pc:sldMkLst>
      </pc:sldChg>
      <pc:sldChg chg="modNotes modNotesTx">
        <pc:chgData name="Jeanetta Selier" userId="37698ce7-f29b-433c-9467-1cbd0809b0d3" providerId="ADAL" clId="{68B2F9D5-85C8-4166-885F-76C50868FD80}" dt="2024-11-25T07:18:42.292" v="1457" actId="20577"/>
        <pc:sldMkLst>
          <pc:docMk/>
          <pc:sldMk cId="593424497" sldId="331"/>
        </pc:sldMkLst>
      </pc:sldChg>
      <pc:sldChg chg="modNotes modNotesTx">
        <pc:chgData name="Jeanetta Selier" userId="37698ce7-f29b-433c-9467-1cbd0809b0d3" providerId="ADAL" clId="{68B2F9D5-85C8-4166-885F-76C50868FD80}" dt="2024-11-25T07:41:03.834" v="1723" actId="6549"/>
        <pc:sldMkLst>
          <pc:docMk/>
          <pc:sldMk cId="2004630364" sldId="332"/>
        </pc:sldMkLst>
      </pc:sldChg>
      <pc:sldChg chg="ord modNotes modNotesTx">
        <pc:chgData name="Jeanetta Selier" userId="37698ce7-f29b-433c-9467-1cbd0809b0d3" providerId="ADAL" clId="{68B2F9D5-85C8-4166-885F-76C50868FD80}" dt="2024-11-22T07:14:35.451" v="120" actId="255"/>
        <pc:sldMkLst>
          <pc:docMk/>
          <pc:sldMk cId="1695984411" sldId="334"/>
        </pc:sldMkLst>
      </pc:sldChg>
      <pc:sldChg chg="del modNotes">
        <pc:chgData name="Jeanetta Selier" userId="37698ce7-f29b-433c-9467-1cbd0809b0d3" providerId="ADAL" clId="{68B2F9D5-85C8-4166-885F-76C50868FD80}" dt="2024-11-25T08:15:28.249" v="1887" actId="47"/>
        <pc:sldMkLst>
          <pc:docMk/>
          <pc:sldMk cId="2440874799" sldId="335"/>
        </pc:sldMkLst>
      </pc:sldChg>
      <pc:sldChg chg="modSp mod modNotes modNotesTx">
        <pc:chgData name="Jeanetta Selier" userId="37698ce7-f29b-433c-9467-1cbd0809b0d3" providerId="ADAL" clId="{68B2F9D5-85C8-4166-885F-76C50868FD80}" dt="2024-11-25T09:59:55.897" v="1971" actId="20577"/>
        <pc:sldMkLst>
          <pc:docMk/>
          <pc:sldMk cId="3777116310" sldId="336"/>
        </pc:sldMkLst>
        <pc:spChg chg="mod">
          <ac:chgData name="Jeanetta Selier" userId="37698ce7-f29b-433c-9467-1cbd0809b0d3" providerId="ADAL" clId="{68B2F9D5-85C8-4166-885F-76C50868FD80}" dt="2024-11-21T15:33:31.880" v="76" actId="113"/>
          <ac:spMkLst>
            <pc:docMk/>
            <pc:sldMk cId="3777116310" sldId="336"/>
            <ac:spMk id="19" creationId="{6D8AB418-B915-D5E0-4B48-C22353480FF6}"/>
          </ac:spMkLst>
        </pc:spChg>
        <pc:spChg chg="mod">
          <ac:chgData name="Jeanetta Selier" userId="37698ce7-f29b-433c-9467-1cbd0809b0d3" providerId="ADAL" clId="{68B2F9D5-85C8-4166-885F-76C50868FD80}" dt="2024-11-21T15:33:37.040" v="77" actId="113"/>
          <ac:spMkLst>
            <pc:docMk/>
            <pc:sldMk cId="3777116310" sldId="336"/>
            <ac:spMk id="25" creationId="{CC97B83B-5264-75BC-BEE2-6ABEB98EBA7C}"/>
          </ac:spMkLst>
        </pc:spChg>
        <pc:spChg chg="mod">
          <ac:chgData name="Jeanetta Selier" userId="37698ce7-f29b-433c-9467-1cbd0809b0d3" providerId="ADAL" clId="{68B2F9D5-85C8-4166-885F-76C50868FD80}" dt="2024-11-25T09:59:55.897" v="1971" actId="20577"/>
          <ac:spMkLst>
            <pc:docMk/>
            <pc:sldMk cId="3777116310" sldId="336"/>
            <ac:spMk id="54" creationId="{4A2D4CE6-47B9-35EA-1D96-6BA9BBBCE948}"/>
          </ac:spMkLst>
        </pc:spChg>
        <pc:spChg chg="mod">
          <ac:chgData name="Jeanetta Selier" userId="37698ce7-f29b-433c-9467-1cbd0809b0d3" providerId="ADAL" clId="{68B2F9D5-85C8-4166-885F-76C50868FD80}" dt="2024-11-21T15:33:24.127" v="75" actId="14100"/>
          <ac:spMkLst>
            <pc:docMk/>
            <pc:sldMk cId="3777116310" sldId="336"/>
            <ac:spMk id="55" creationId="{DC71B1D6-5DFA-ACE1-F8D0-3062B14DF973}"/>
          </ac:spMkLst>
        </pc:spChg>
      </pc:sldChg>
      <pc:sldChg chg="del">
        <pc:chgData name="Jeanetta Selier" userId="37698ce7-f29b-433c-9467-1cbd0809b0d3" providerId="ADAL" clId="{68B2F9D5-85C8-4166-885F-76C50868FD80}" dt="2024-11-21T14:50:30.796" v="19" actId="47"/>
        <pc:sldMkLst>
          <pc:docMk/>
          <pc:sldMk cId="1465592612" sldId="337"/>
        </pc:sldMkLst>
      </pc:sldChg>
      <pc:sldChg chg="addSp modSp mod setBg modNotes modNotesTx">
        <pc:chgData name="Jeanetta Selier" userId="37698ce7-f29b-433c-9467-1cbd0809b0d3" providerId="ADAL" clId="{68B2F9D5-85C8-4166-885F-76C50868FD80}" dt="2024-11-25T10:02:20.680" v="1978" actId="1076"/>
        <pc:sldMkLst>
          <pc:docMk/>
          <pc:sldMk cId="1564110361" sldId="338"/>
        </pc:sldMkLst>
        <pc:spChg chg="mod">
          <ac:chgData name="Jeanetta Selier" userId="37698ce7-f29b-433c-9467-1cbd0809b0d3" providerId="ADAL" clId="{68B2F9D5-85C8-4166-885F-76C50868FD80}" dt="2024-11-25T10:02:20.680" v="1978" actId="1076"/>
          <ac:spMkLst>
            <pc:docMk/>
            <pc:sldMk cId="1564110361" sldId="338"/>
            <ac:spMk id="2" creationId="{04F22E38-F6FC-C9F2-88FD-8E1AD78AE33B}"/>
          </ac:spMkLst>
        </pc:spChg>
        <pc:spChg chg="add">
          <ac:chgData name="Jeanetta Selier" userId="37698ce7-f29b-433c-9467-1cbd0809b0d3" providerId="ADAL" clId="{68B2F9D5-85C8-4166-885F-76C50868FD80}" dt="2024-11-25T10:01:46.401" v="1974" actId="26606"/>
          <ac:spMkLst>
            <pc:docMk/>
            <pc:sldMk cId="1564110361" sldId="338"/>
            <ac:spMk id="11" creationId="{04812C46-200A-4DEB-A05E-3ED6C68C2387}"/>
          </ac:spMkLst>
        </pc:spChg>
        <pc:spChg chg="add">
          <ac:chgData name="Jeanetta Selier" userId="37698ce7-f29b-433c-9467-1cbd0809b0d3" providerId="ADAL" clId="{68B2F9D5-85C8-4166-885F-76C50868FD80}" dt="2024-11-25T10:01:46.401" v="1974" actId="26606"/>
          <ac:spMkLst>
            <pc:docMk/>
            <pc:sldMk cId="1564110361" sldId="338"/>
            <ac:spMk id="13" creationId="{D1EA859B-E555-4109-94F3-6700E046E008}"/>
          </ac:spMkLst>
        </pc:spChg>
        <pc:picChg chg="mod">
          <ac:chgData name="Jeanetta Selier" userId="37698ce7-f29b-433c-9467-1cbd0809b0d3" providerId="ADAL" clId="{68B2F9D5-85C8-4166-885F-76C50868FD80}" dt="2024-11-25T10:01:46.401" v="1974" actId="26606"/>
          <ac:picMkLst>
            <pc:docMk/>
            <pc:sldMk cId="1564110361" sldId="338"/>
            <ac:picMk id="6" creationId="{E595CCA8-C9E9-5F32-ED37-BFCD2BB80845}"/>
          </ac:picMkLst>
        </pc:picChg>
      </pc:sldChg>
      <pc:sldChg chg="del">
        <pc:chgData name="Jeanetta Selier" userId="37698ce7-f29b-433c-9467-1cbd0809b0d3" providerId="ADAL" clId="{68B2F9D5-85C8-4166-885F-76C50868FD80}" dt="2024-11-21T14:50:30.796" v="19" actId="47"/>
        <pc:sldMkLst>
          <pc:docMk/>
          <pc:sldMk cId="1199378671" sldId="339"/>
        </pc:sldMkLst>
      </pc:sldChg>
      <pc:sldChg chg="delSp add setBg delDesignElem modNotesTx">
        <pc:chgData name="Jeanetta Selier" userId="37698ce7-f29b-433c-9467-1cbd0809b0d3" providerId="ADAL" clId="{68B2F9D5-85C8-4166-885F-76C50868FD80}" dt="2024-11-25T08:17:36.462" v="1932"/>
        <pc:sldMkLst>
          <pc:docMk/>
          <pc:sldMk cId="1071421036" sldId="340"/>
        </pc:sldMkLst>
      </pc:sldChg>
      <pc:sldChg chg="addSp delSp modSp new mod setBg modClrScheme chgLayout modNotes modNotesTx">
        <pc:chgData name="Jeanetta Selier" userId="37698ce7-f29b-433c-9467-1cbd0809b0d3" providerId="ADAL" clId="{68B2F9D5-85C8-4166-885F-76C50868FD80}" dt="2024-11-22T07:25:04.379" v="262" actId="20577"/>
        <pc:sldMkLst>
          <pc:docMk/>
          <pc:sldMk cId="4084226538" sldId="341"/>
        </pc:sldMkLst>
        <pc:spChg chg="add mod">
          <ac:chgData name="Jeanetta Selier" userId="37698ce7-f29b-433c-9467-1cbd0809b0d3" providerId="ADAL" clId="{68B2F9D5-85C8-4166-885F-76C50868FD80}" dt="2024-11-21T15:20:31.013" v="40" actId="20577"/>
          <ac:spMkLst>
            <pc:docMk/>
            <pc:sldMk cId="4084226538" sldId="341"/>
            <ac:spMk id="10" creationId="{1BE61369-4A55-9ACB-CFAF-934E129349FB}"/>
          </ac:spMkLst>
        </pc:spChg>
        <pc:spChg chg="add">
          <ac:chgData name="Jeanetta Selier" userId="37698ce7-f29b-433c-9467-1cbd0809b0d3" providerId="ADAL" clId="{68B2F9D5-85C8-4166-885F-76C50868FD80}" dt="2024-11-21T15:19:33.940" v="28" actId="26606"/>
          <ac:spMkLst>
            <pc:docMk/>
            <pc:sldMk cId="4084226538" sldId="341"/>
            <ac:spMk id="11" creationId="{42A4FC2C-047E-45A5-965D-8E1E3BF09BC6}"/>
          </ac:spMkLst>
        </pc:spChg>
        <pc:spChg chg="add mod">
          <ac:chgData name="Jeanetta Selier" userId="37698ce7-f29b-433c-9467-1cbd0809b0d3" providerId="ADAL" clId="{68B2F9D5-85C8-4166-885F-76C50868FD80}" dt="2024-11-21T15:22:57.755" v="58" actId="207"/>
          <ac:spMkLst>
            <pc:docMk/>
            <pc:sldMk cId="4084226538" sldId="341"/>
            <ac:spMk id="12" creationId="{CCFAE00A-1B1A-6236-64BE-8065310F27AC}"/>
          </ac:spMkLst>
        </pc:spChg>
        <pc:picChg chg="add mod">
          <ac:chgData name="Jeanetta Selier" userId="37698ce7-f29b-433c-9467-1cbd0809b0d3" providerId="ADAL" clId="{68B2F9D5-85C8-4166-885F-76C50868FD80}" dt="2024-11-21T15:19:33.940" v="28" actId="26606"/>
          <ac:picMkLst>
            <pc:docMk/>
            <pc:sldMk cId="4084226538" sldId="341"/>
            <ac:picMk id="6" creationId="{280E1457-7793-4F0F-4586-7FF48AB2551B}"/>
          </ac:picMkLst>
        </pc:picChg>
        <pc:picChg chg="add mod">
          <ac:chgData name="Jeanetta Selier" userId="37698ce7-f29b-433c-9467-1cbd0809b0d3" providerId="ADAL" clId="{68B2F9D5-85C8-4166-885F-76C50868FD80}" dt="2024-11-21T15:19:44.722" v="30" actId="1076"/>
          <ac:picMkLst>
            <pc:docMk/>
            <pc:sldMk cId="4084226538" sldId="341"/>
            <ac:picMk id="8" creationId="{AD68B8F6-FA56-D40F-4AC4-447FCCD9A5BA}"/>
          </ac:picMkLst>
        </pc:picChg>
      </pc:sldChg>
      <pc:sldChg chg="addSp delSp modSp new mod setBg modNotes modNotesTx">
        <pc:chgData name="Jeanetta Selier" userId="37698ce7-f29b-433c-9467-1cbd0809b0d3" providerId="ADAL" clId="{68B2F9D5-85C8-4166-885F-76C50868FD80}" dt="2024-11-25T10:01:31.752" v="1973" actId="26606"/>
        <pc:sldMkLst>
          <pc:docMk/>
          <pc:sldMk cId="375695723" sldId="342"/>
        </pc:sldMkLst>
        <pc:spChg chg="add del">
          <ac:chgData name="Jeanetta Selier" userId="37698ce7-f29b-433c-9467-1cbd0809b0d3" providerId="ADAL" clId="{68B2F9D5-85C8-4166-885F-76C50868FD80}" dt="2024-11-25T09:59:05.610" v="1964" actId="26606"/>
          <ac:spMkLst>
            <pc:docMk/>
            <pc:sldMk cId="375695723" sldId="342"/>
            <ac:spMk id="17" creationId="{A9F529C3-C941-49FD-8C67-82F134F64BDB}"/>
          </ac:spMkLst>
        </pc:spChg>
        <pc:spChg chg="add del">
          <ac:chgData name="Jeanetta Selier" userId="37698ce7-f29b-433c-9467-1cbd0809b0d3" providerId="ADAL" clId="{68B2F9D5-85C8-4166-885F-76C50868FD80}" dt="2024-11-25T09:59:05.610" v="1964" actId="26606"/>
          <ac:spMkLst>
            <pc:docMk/>
            <pc:sldMk cId="375695723" sldId="342"/>
            <ac:spMk id="18" creationId="{20586029-32A0-47E5-9AEC-AE3ABA6B94D0}"/>
          </ac:spMkLst>
        </pc:spChg>
        <pc:spChg chg="add del">
          <ac:chgData name="Jeanetta Selier" userId="37698ce7-f29b-433c-9467-1cbd0809b0d3" providerId="ADAL" clId="{68B2F9D5-85C8-4166-885F-76C50868FD80}" dt="2024-11-25T09:58:24.025" v="1955" actId="26606"/>
          <ac:spMkLst>
            <pc:docMk/>
            <pc:sldMk cId="375695723" sldId="342"/>
            <ac:spMk id="24" creationId="{9527FCEA-6143-4C5E-8C45-8AC9237ADE89}"/>
          </ac:spMkLst>
        </pc:spChg>
        <pc:spChg chg="add del">
          <ac:chgData name="Jeanetta Selier" userId="37698ce7-f29b-433c-9467-1cbd0809b0d3" providerId="ADAL" clId="{68B2F9D5-85C8-4166-885F-76C50868FD80}" dt="2024-11-25T09:58:24.025" v="1955" actId="26606"/>
          <ac:spMkLst>
            <pc:docMk/>
            <pc:sldMk cId="375695723" sldId="342"/>
            <ac:spMk id="26" creationId="{1A9F23AD-7A55-49F3-A3EC-743F47F36B0E}"/>
          </ac:spMkLst>
        </pc:spChg>
        <pc:spChg chg="add del">
          <ac:chgData name="Jeanetta Selier" userId="37698ce7-f29b-433c-9467-1cbd0809b0d3" providerId="ADAL" clId="{68B2F9D5-85C8-4166-885F-76C50868FD80}" dt="2024-11-25T09:58:24.025" v="1955" actId="26606"/>
          <ac:spMkLst>
            <pc:docMk/>
            <pc:sldMk cId="375695723" sldId="342"/>
            <ac:spMk id="28" creationId="{D7D9F91F-72C9-4DB9-ABD0-A8180D8262D5}"/>
          </ac:spMkLst>
        </pc:spChg>
        <pc:spChg chg="add del">
          <ac:chgData name="Jeanetta Selier" userId="37698ce7-f29b-433c-9467-1cbd0809b0d3" providerId="ADAL" clId="{68B2F9D5-85C8-4166-885F-76C50868FD80}" dt="2024-11-25T09:58:24.025" v="1955" actId="26606"/>
          <ac:spMkLst>
            <pc:docMk/>
            <pc:sldMk cId="375695723" sldId="342"/>
            <ac:spMk id="30" creationId="{BE016956-CE9F-4946-8834-A8BC3529D0F6}"/>
          </ac:spMkLst>
        </pc:spChg>
        <pc:spChg chg="add del">
          <ac:chgData name="Jeanetta Selier" userId="37698ce7-f29b-433c-9467-1cbd0809b0d3" providerId="ADAL" clId="{68B2F9D5-85C8-4166-885F-76C50868FD80}" dt="2024-11-25T09:58:30.099" v="1957" actId="26606"/>
          <ac:spMkLst>
            <pc:docMk/>
            <pc:sldMk cId="375695723" sldId="342"/>
            <ac:spMk id="32" creationId="{AA3CC463-F933-4AC4-86E1-5AC14B0C3163}"/>
          </ac:spMkLst>
        </pc:spChg>
        <pc:spChg chg="add del">
          <ac:chgData name="Jeanetta Selier" userId="37698ce7-f29b-433c-9467-1cbd0809b0d3" providerId="ADAL" clId="{68B2F9D5-85C8-4166-885F-76C50868FD80}" dt="2024-11-25T09:58:30.099" v="1957" actId="26606"/>
          <ac:spMkLst>
            <pc:docMk/>
            <pc:sldMk cId="375695723" sldId="342"/>
            <ac:spMk id="33" creationId="{6025D2DB-A12A-44DB-B00E-F4D622329EDD}"/>
          </ac:spMkLst>
        </pc:spChg>
        <pc:spChg chg="add del">
          <ac:chgData name="Jeanetta Selier" userId="37698ce7-f29b-433c-9467-1cbd0809b0d3" providerId="ADAL" clId="{68B2F9D5-85C8-4166-885F-76C50868FD80}" dt="2024-11-25T09:58:30.099" v="1957" actId="26606"/>
          <ac:spMkLst>
            <pc:docMk/>
            <pc:sldMk cId="375695723" sldId="342"/>
            <ac:spMk id="34" creationId="{CE7E7877-F64E-4EEA-B778-138031EFF874}"/>
          </ac:spMkLst>
        </pc:spChg>
        <pc:spChg chg="add del">
          <ac:chgData name="Jeanetta Selier" userId="37698ce7-f29b-433c-9467-1cbd0809b0d3" providerId="ADAL" clId="{68B2F9D5-85C8-4166-885F-76C50868FD80}" dt="2024-11-25T09:58:30.099" v="1957" actId="26606"/>
          <ac:spMkLst>
            <pc:docMk/>
            <pc:sldMk cId="375695723" sldId="342"/>
            <ac:spMk id="35" creationId="{7DD6C4F3-70FD-4F13-919C-702EE4886499}"/>
          </ac:spMkLst>
        </pc:spChg>
        <pc:spChg chg="add del">
          <ac:chgData name="Jeanetta Selier" userId="37698ce7-f29b-433c-9467-1cbd0809b0d3" providerId="ADAL" clId="{68B2F9D5-85C8-4166-885F-76C50868FD80}" dt="2024-11-25T09:58:38.576" v="1959" actId="26606"/>
          <ac:spMkLst>
            <pc:docMk/>
            <pc:sldMk cId="375695723" sldId="342"/>
            <ac:spMk id="37" creationId="{799448F2-0E5B-42DA-B2D1-11A14E947BD4}"/>
          </ac:spMkLst>
        </pc:spChg>
        <pc:spChg chg="add del">
          <ac:chgData name="Jeanetta Selier" userId="37698ce7-f29b-433c-9467-1cbd0809b0d3" providerId="ADAL" clId="{68B2F9D5-85C8-4166-885F-76C50868FD80}" dt="2024-11-25T09:58:38.576" v="1959" actId="26606"/>
          <ac:spMkLst>
            <pc:docMk/>
            <pc:sldMk cId="375695723" sldId="342"/>
            <ac:spMk id="38" creationId="{4E8A7552-20E1-4F34-ADAB-C1DB6634D47E}"/>
          </ac:spMkLst>
        </pc:spChg>
        <pc:spChg chg="add del">
          <ac:chgData name="Jeanetta Selier" userId="37698ce7-f29b-433c-9467-1cbd0809b0d3" providerId="ADAL" clId="{68B2F9D5-85C8-4166-885F-76C50868FD80}" dt="2024-11-25T09:58:46.849" v="1961" actId="26606"/>
          <ac:spMkLst>
            <pc:docMk/>
            <pc:sldMk cId="375695723" sldId="342"/>
            <ac:spMk id="40" creationId="{AA3CC463-F933-4AC4-86E1-5AC14B0C3163}"/>
          </ac:spMkLst>
        </pc:spChg>
        <pc:spChg chg="add del">
          <ac:chgData name="Jeanetta Selier" userId="37698ce7-f29b-433c-9467-1cbd0809b0d3" providerId="ADAL" clId="{68B2F9D5-85C8-4166-885F-76C50868FD80}" dt="2024-11-25T09:58:46.849" v="1961" actId="26606"/>
          <ac:spMkLst>
            <pc:docMk/>
            <pc:sldMk cId="375695723" sldId="342"/>
            <ac:spMk id="41" creationId="{6025D2DB-A12A-44DB-B00E-F4D622329EDD}"/>
          </ac:spMkLst>
        </pc:spChg>
        <pc:spChg chg="add del">
          <ac:chgData name="Jeanetta Selier" userId="37698ce7-f29b-433c-9467-1cbd0809b0d3" providerId="ADAL" clId="{68B2F9D5-85C8-4166-885F-76C50868FD80}" dt="2024-11-25T09:58:46.849" v="1961" actId="26606"/>
          <ac:spMkLst>
            <pc:docMk/>
            <pc:sldMk cId="375695723" sldId="342"/>
            <ac:spMk id="42" creationId="{CE7E7877-F64E-4EEA-B778-138031EFF874}"/>
          </ac:spMkLst>
        </pc:spChg>
        <pc:spChg chg="add del">
          <ac:chgData name="Jeanetta Selier" userId="37698ce7-f29b-433c-9467-1cbd0809b0d3" providerId="ADAL" clId="{68B2F9D5-85C8-4166-885F-76C50868FD80}" dt="2024-11-25T09:58:46.849" v="1961" actId="26606"/>
          <ac:spMkLst>
            <pc:docMk/>
            <pc:sldMk cId="375695723" sldId="342"/>
            <ac:spMk id="43" creationId="{7DD6C4F3-70FD-4F13-919C-702EE4886499}"/>
          </ac:spMkLst>
        </pc:spChg>
        <pc:spChg chg="add del">
          <ac:chgData name="Jeanetta Selier" userId="37698ce7-f29b-433c-9467-1cbd0809b0d3" providerId="ADAL" clId="{68B2F9D5-85C8-4166-885F-76C50868FD80}" dt="2024-11-25T09:59:05.598" v="1963" actId="26606"/>
          <ac:spMkLst>
            <pc:docMk/>
            <pc:sldMk cId="375695723" sldId="342"/>
            <ac:spMk id="45" creationId="{799448F2-0E5B-42DA-B2D1-11A14E947BD4}"/>
          </ac:spMkLst>
        </pc:spChg>
        <pc:spChg chg="add del">
          <ac:chgData name="Jeanetta Selier" userId="37698ce7-f29b-433c-9467-1cbd0809b0d3" providerId="ADAL" clId="{68B2F9D5-85C8-4166-885F-76C50868FD80}" dt="2024-11-25T09:59:05.598" v="1963" actId="26606"/>
          <ac:spMkLst>
            <pc:docMk/>
            <pc:sldMk cId="375695723" sldId="342"/>
            <ac:spMk id="46" creationId="{4E8A7552-20E1-4F34-ADAB-C1DB6634D47E}"/>
          </ac:spMkLst>
        </pc:spChg>
        <pc:spChg chg="add del">
          <ac:chgData name="Jeanetta Selier" userId="37698ce7-f29b-433c-9467-1cbd0809b0d3" providerId="ADAL" clId="{68B2F9D5-85C8-4166-885F-76C50868FD80}" dt="2024-11-25T10:01:31.752" v="1973" actId="26606"/>
          <ac:spMkLst>
            <pc:docMk/>
            <pc:sldMk cId="375695723" sldId="342"/>
            <ac:spMk id="48" creationId="{1C598A69-FFFE-4C09-8FE9-D660337B0CD0}"/>
          </ac:spMkLst>
        </pc:spChg>
        <pc:spChg chg="add del">
          <ac:chgData name="Jeanetta Selier" userId="37698ce7-f29b-433c-9467-1cbd0809b0d3" providerId="ADAL" clId="{68B2F9D5-85C8-4166-885F-76C50868FD80}" dt="2024-11-25T10:01:31.752" v="1973" actId="26606"/>
          <ac:spMkLst>
            <pc:docMk/>
            <pc:sldMk cId="375695723" sldId="342"/>
            <ac:spMk id="49" creationId="{2B6121AA-FB9C-49D8-9295-014C895AFB60}"/>
          </ac:spMkLst>
        </pc:spChg>
        <pc:spChg chg="add del">
          <ac:chgData name="Jeanetta Selier" userId="37698ce7-f29b-433c-9467-1cbd0809b0d3" providerId="ADAL" clId="{68B2F9D5-85C8-4166-885F-76C50868FD80}" dt="2024-11-25T10:01:31.752" v="1973" actId="26606"/>
          <ac:spMkLst>
            <pc:docMk/>
            <pc:sldMk cId="375695723" sldId="342"/>
            <ac:spMk id="50" creationId="{2C188CD4-9C38-4BEB-8E94-633B1B48BCC4}"/>
          </ac:spMkLst>
        </pc:spChg>
        <pc:spChg chg="add del">
          <ac:chgData name="Jeanetta Selier" userId="37698ce7-f29b-433c-9467-1cbd0809b0d3" providerId="ADAL" clId="{68B2F9D5-85C8-4166-885F-76C50868FD80}" dt="2024-11-25T10:01:31.752" v="1973" actId="26606"/>
          <ac:spMkLst>
            <pc:docMk/>
            <pc:sldMk cId="375695723" sldId="342"/>
            <ac:spMk id="51" creationId="{2E8BD155-F3B5-4CE9-AB1C-08C964CDC753}"/>
          </ac:spMkLst>
        </pc:spChg>
        <pc:spChg chg="add">
          <ac:chgData name="Jeanetta Selier" userId="37698ce7-f29b-433c-9467-1cbd0809b0d3" providerId="ADAL" clId="{68B2F9D5-85C8-4166-885F-76C50868FD80}" dt="2024-11-25T10:01:31.752" v="1973" actId="26606"/>
          <ac:spMkLst>
            <pc:docMk/>
            <pc:sldMk cId="375695723" sldId="342"/>
            <ac:spMk id="56" creationId="{A9F529C3-C941-49FD-8C67-82F134F64BDB}"/>
          </ac:spMkLst>
        </pc:spChg>
        <pc:spChg chg="add">
          <ac:chgData name="Jeanetta Selier" userId="37698ce7-f29b-433c-9467-1cbd0809b0d3" providerId="ADAL" clId="{68B2F9D5-85C8-4166-885F-76C50868FD80}" dt="2024-11-25T10:01:31.752" v="1973" actId="26606"/>
          <ac:spMkLst>
            <pc:docMk/>
            <pc:sldMk cId="375695723" sldId="342"/>
            <ac:spMk id="58" creationId="{20586029-32A0-47E5-9AEC-AE3ABA6B94D0}"/>
          </ac:spMkLst>
        </pc:spChg>
        <pc:picChg chg="add del mod ord">
          <ac:chgData name="Jeanetta Selier" userId="37698ce7-f29b-433c-9467-1cbd0809b0d3" providerId="ADAL" clId="{68B2F9D5-85C8-4166-885F-76C50868FD80}" dt="2024-11-25T10:01:23.331" v="1972" actId="478"/>
          <ac:picMkLst>
            <pc:docMk/>
            <pc:sldMk cId="375695723" sldId="342"/>
            <ac:picMk id="2" creationId="{B429B5EF-61BD-223E-7116-077C58868D68}"/>
          </ac:picMkLst>
        </pc:picChg>
        <pc:picChg chg="add mod ord modCrop">
          <ac:chgData name="Jeanetta Selier" userId="37698ce7-f29b-433c-9467-1cbd0809b0d3" providerId="ADAL" clId="{68B2F9D5-85C8-4166-885F-76C50868FD80}" dt="2024-11-25T10:01:31.752" v="1973" actId="26606"/>
          <ac:picMkLst>
            <pc:docMk/>
            <pc:sldMk cId="375695723" sldId="342"/>
            <ac:picMk id="5" creationId="{2C9B2531-B225-EBFF-F19C-2C1A831C4CBC}"/>
          </ac:picMkLst>
        </pc:picChg>
        <pc:picChg chg="add mod ord">
          <ac:chgData name="Jeanetta Selier" userId="37698ce7-f29b-433c-9467-1cbd0809b0d3" providerId="ADAL" clId="{68B2F9D5-85C8-4166-885F-76C50868FD80}" dt="2024-11-25T10:01:31.752" v="1973" actId="26606"/>
          <ac:picMkLst>
            <pc:docMk/>
            <pc:sldMk cId="375695723" sldId="342"/>
            <ac:picMk id="6" creationId="{128D9C0B-B414-5847-D763-F5E9C68D7F62}"/>
          </ac:picMkLst>
        </pc:picChg>
        <pc:cxnChg chg="add del">
          <ac:chgData name="Jeanetta Selier" userId="37698ce7-f29b-433c-9467-1cbd0809b0d3" providerId="ADAL" clId="{68B2F9D5-85C8-4166-885F-76C50868FD80}" dt="2024-11-25T09:59:05.610" v="1964" actId="26606"/>
          <ac:cxnSpMkLst>
            <pc:docMk/>
            <pc:sldMk cId="375695723" sldId="342"/>
            <ac:cxnSpMk id="19" creationId="{8C730EAB-A532-4295-A302-FB4B90DB9F5E}"/>
          </ac:cxnSpMkLst>
        </pc:cxnChg>
        <pc:cxnChg chg="add">
          <ac:chgData name="Jeanetta Selier" userId="37698ce7-f29b-433c-9467-1cbd0809b0d3" providerId="ADAL" clId="{68B2F9D5-85C8-4166-885F-76C50868FD80}" dt="2024-11-25T10:01:31.752" v="1973" actId="26606"/>
          <ac:cxnSpMkLst>
            <pc:docMk/>
            <pc:sldMk cId="375695723" sldId="342"/>
            <ac:cxnSpMk id="60" creationId="{8C730EAB-A532-4295-A302-FB4B90DB9F5E}"/>
          </ac:cxnSpMkLst>
        </pc:cxnChg>
      </pc:sldChg>
      <pc:sldChg chg="modSp add mod modNotesTx">
        <pc:chgData name="Jeanetta Selier" userId="37698ce7-f29b-433c-9467-1cbd0809b0d3" providerId="ADAL" clId="{68B2F9D5-85C8-4166-885F-76C50868FD80}" dt="2024-11-25T07:12:17.985" v="1323" actId="33524"/>
        <pc:sldMkLst>
          <pc:docMk/>
          <pc:sldMk cId="1281210942" sldId="343"/>
        </pc:sldMkLst>
        <pc:picChg chg="mod">
          <ac:chgData name="Jeanetta Selier" userId="37698ce7-f29b-433c-9467-1cbd0809b0d3" providerId="ADAL" clId="{68B2F9D5-85C8-4166-885F-76C50868FD80}" dt="2024-11-25T07:11:09.047" v="1322" actId="14100"/>
          <ac:picMkLst>
            <pc:docMk/>
            <pc:sldMk cId="1281210942" sldId="343"/>
            <ac:picMk id="6" creationId="{E595CCA8-C9E9-5F32-ED37-BFCD2BB80845}"/>
          </ac:picMkLst>
        </pc:picChg>
      </pc:sldChg>
      <pc:sldChg chg="add del setBg">
        <pc:chgData name="Jeanetta Selier" userId="37698ce7-f29b-433c-9467-1cbd0809b0d3" providerId="ADAL" clId="{68B2F9D5-85C8-4166-885F-76C50868FD80}" dt="2024-11-22T09:45:04.339" v="847"/>
        <pc:sldMkLst>
          <pc:docMk/>
          <pc:sldMk cId="3333578200" sldId="376"/>
        </pc:sldMkLst>
      </pc:sldChg>
      <pc:sldChg chg="add del">
        <pc:chgData name="Jeanetta Selier" userId="37698ce7-f29b-433c-9467-1cbd0809b0d3" providerId="ADAL" clId="{68B2F9D5-85C8-4166-885F-76C50868FD80}" dt="2024-11-22T09:45:04.339" v="847"/>
        <pc:sldMkLst>
          <pc:docMk/>
          <pc:sldMk cId="1718264836" sldId="377"/>
        </pc:sldMkLst>
      </pc:sldChg>
      <pc:sldChg chg="add del">
        <pc:chgData name="Jeanetta Selier" userId="37698ce7-f29b-433c-9467-1cbd0809b0d3" providerId="ADAL" clId="{68B2F9D5-85C8-4166-885F-76C50868FD80}" dt="2024-11-22T09:45:04.339" v="847"/>
        <pc:sldMkLst>
          <pc:docMk/>
          <pc:sldMk cId="1034822828" sldId="378"/>
        </pc:sldMkLst>
      </pc:sldChg>
      <pc:sldChg chg="add del">
        <pc:chgData name="Jeanetta Selier" userId="37698ce7-f29b-433c-9467-1cbd0809b0d3" providerId="ADAL" clId="{68B2F9D5-85C8-4166-885F-76C50868FD80}" dt="2024-11-22T09:45:04.339" v="847"/>
        <pc:sldMkLst>
          <pc:docMk/>
          <pc:sldMk cId="0" sldId="379"/>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32630598594531"/>
          <c:y val="6.8919942319463023E-2"/>
          <c:w val="0.77584590635847939"/>
          <c:h val="0.79905553307812804"/>
        </c:manualLayout>
      </c:layout>
      <c:scatterChart>
        <c:scatterStyle val="lineMarker"/>
        <c:varyColors val="0"/>
        <c:dLbls>
          <c:showLegendKey val="0"/>
          <c:showVal val="0"/>
          <c:showCatName val="0"/>
          <c:showSerName val="0"/>
          <c:showPercent val="0"/>
          <c:showBubbleSize val="0"/>
        </c:dLbls>
        <c:axId val="-1760024160"/>
        <c:axId val="-1760025248"/>
      </c:scatterChart>
      <c:valAx>
        <c:axId val="-1760024160"/>
        <c:scaling>
          <c:orientation val="minMax"/>
          <c:min val="6000"/>
        </c:scaling>
        <c:delete val="0"/>
        <c:axPos val="b"/>
        <c:numFmt formatCode="General" sourceLinked="1"/>
        <c:majorTickMark val="out"/>
        <c:minorTickMark val="none"/>
        <c:tickLblPos val="nextTo"/>
        <c:spPr>
          <a:ln>
            <a:solidFill>
              <a:schemeClr val="bg1">
                <a:lumMod val="95000"/>
              </a:schemeClr>
            </a:solidFill>
          </a:ln>
        </c:spPr>
        <c:txPr>
          <a:bodyPr/>
          <a:lstStyle/>
          <a:p>
            <a:pPr>
              <a:defRPr sz="1800">
                <a:solidFill>
                  <a:schemeClr val="bg1"/>
                </a:solidFill>
              </a:defRPr>
            </a:pPr>
            <a:endParaRPr lang="en-US"/>
          </a:p>
        </c:txPr>
        <c:crossAx val="-1760025248"/>
        <c:crossesAt val="-5.000000000000001E-2"/>
        <c:crossBetween val="midCat"/>
      </c:valAx>
      <c:valAx>
        <c:axId val="-1760025248"/>
        <c:scaling>
          <c:orientation val="minMax"/>
          <c:max val="0.25"/>
        </c:scaling>
        <c:delete val="0"/>
        <c:axPos val="l"/>
        <c:numFmt formatCode="General" sourceLinked="1"/>
        <c:majorTickMark val="out"/>
        <c:minorTickMark val="none"/>
        <c:tickLblPos val="nextTo"/>
        <c:spPr>
          <a:ln>
            <a:solidFill>
              <a:schemeClr val="bg1">
                <a:lumMod val="95000"/>
              </a:schemeClr>
            </a:solidFill>
          </a:ln>
        </c:spPr>
        <c:txPr>
          <a:bodyPr/>
          <a:lstStyle/>
          <a:p>
            <a:pPr>
              <a:defRPr>
                <a:solidFill>
                  <a:schemeClr val="bg1"/>
                </a:solidFill>
              </a:defRPr>
            </a:pPr>
            <a:endParaRPr lang="en-US"/>
          </a:p>
        </c:txPr>
        <c:crossAx val="-1760024160"/>
        <c:crosses val="autoZero"/>
        <c:crossBetween val="midCat"/>
      </c:valAx>
      <c:spPr>
        <a:solidFill>
          <a:schemeClr val="accent2"/>
        </a:solidFill>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4992293523643291"/>
          <c:y val="3.2288450490167694E-2"/>
          <c:w val="0.78276176642968176"/>
          <c:h val="0.81395125028069393"/>
        </c:manualLayout>
      </c:layout>
      <c:scatterChart>
        <c:scatterStyle val="lineMarker"/>
        <c:varyColors val="0"/>
        <c:ser>
          <c:idx val="0"/>
          <c:order val="0"/>
          <c:tx>
            <c:strRef>
              <c:f>Sheet1!$C$2</c:f>
              <c:strCache>
                <c:ptCount val="1"/>
              </c:strCache>
            </c:strRef>
          </c:tx>
          <c:spPr>
            <a:ln w="28575">
              <a:noFill/>
            </a:ln>
          </c:spPr>
          <c:marker>
            <c:symbol val="circle"/>
            <c:size val="10"/>
            <c:spPr>
              <a:solidFill>
                <a:srgbClr val="FFFF00"/>
              </a:solidFill>
              <a:ln>
                <a:solidFill>
                  <a:srgbClr val="FFC000"/>
                </a:solidFill>
              </a:ln>
            </c:spPr>
          </c:marker>
          <c:xVal>
            <c:numRef>
              <c:f>Sheet1!$B$3:$B$30</c:f>
              <c:numCache>
                <c:formatCode>General</c:formatCode>
                <c:ptCount val="28"/>
                <c:pt idx="0">
                  <c:v>6586</c:v>
                </c:pt>
                <c:pt idx="1">
                  <c:v>7701</c:v>
                </c:pt>
                <c:pt idx="2">
                  <c:v>8312</c:v>
                </c:pt>
                <c:pt idx="3">
                  <c:v>8821</c:v>
                </c:pt>
                <c:pt idx="4">
                  <c:v>7916</c:v>
                </c:pt>
                <c:pt idx="5">
                  <c:v>7611</c:v>
                </c:pt>
                <c:pt idx="6">
                  <c:v>7965</c:v>
                </c:pt>
                <c:pt idx="7">
                  <c:v>7702</c:v>
                </c:pt>
                <c:pt idx="8">
                  <c:v>7408</c:v>
                </c:pt>
                <c:pt idx="9">
                  <c:v>7275</c:v>
                </c:pt>
                <c:pt idx="10">
                  <c:v>7715</c:v>
                </c:pt>
                <c:pt idx="11">
                  <c:v>7478</c:v>
                </c:pt>
                <c:pt idx="13">
                  <c:v>7454</c:v>
                </c:pt>
                <c:pt idx="14">
                  <c:v>7343</c:v>
                </c:pt>
                <c:pt idx="15">
                  <c:v>8051</c:v>
                </c:pt>
                <c:pt idx="16">
                  <c:v>8678</c:v>
                </c:pt>
                <c:pt idx="17">
                  <c:v>8273</c:v>
                </c:pt>
                <c:pt idx="18">
                  <c:v>6887</c:v>
                </c:pt>
                <c:pt idx="19">
                  <c:v>7617</c:v>
                </c:pt>
                <c:pt idx="20">
                  <c:v>6898</c:v>
                </c:pt>
                <c:pt idx="21">
                  <c:v>7344</c:v>
                </c:pt>
                <c:pt idx="22">
                  <c:v>7468</c:v>
                </c:pt>
                <c:pt idx="23">
                  <c:v>7287</c:v>
                </c:pt>
                <c:pt idx="24">
                  <c:v>7470</c:v>
                </c:pt>
                <c:pt idx="25">
                  <c:v>7632</c:v>
                </c:pt>
                <c:pt idx="26">
                  <c:v>7834</c:v>
                </c:pt>
                <c:pt idx="27">
                  <c:v>7806</c:v>
                </c:pt>
              </c:numCache>
            </c:numRef>
          </c:xVal>
          <c:yVal>
            <c:numRef>
              <c:f>Sheet1!$J$3:$J$30</c:f>
              <c:numCache>
                <c:formatCode>General</c:formatCode>
                <c:ptCount val="28"/>
                <c:pt idx="0">
                  <c:v>0.21181335699502815</c:v>
                </c:pt>
                <c:pt idx="1">
                  <c:v>0.13794093539024263</c:v>
                </c:pt>
                <c:pt idx="2">
                  <c:v>0.20974320440541688</c:v>
                </c:pt>
                <c:pt idx="3">
                  <c:v>0.12655370003288999</c:v>
                </c:pt>
                <c:pt idx="4">
                  <c:v>3.9804249558065129E-2</c:v>
                </c:pt>
                <c:pt idx="5">
                  <c:v>0.1287183146886311</c:v>
                </c:pt>
                <c:pt idx="6">
                  <c:v>6.2826147525573375E-2</c:v>
                </c:pt>
                <c:pt idx="7">
                  <c:v>6.5546948796320226E-2</c:v>
                </c:pt>
                <c:pt idx="8">
                  <c:v>6.1509893278695237E-2</c:v>
                </c:pt>
                <c:pt idx="9">
                  <c:v>9.8685929569405334E-2</c:v>
                </c:pt>
                <c:pt idx="10">
                  <c:v>4.555256517309119E-2</c:v>
                </c:pt>
                <c:pt idx="13">
                  <c:v>4.171326270620003E-2</c:v>
                </c:pt>
                <c:pt idx="14">
                  <c:v>9.4230152140016815E-2</c:v>
                </c:pt>
                <c:pt idx="15">
                  <c:v>0.13554177477974999</c:v>
                </c:pt>
                <c:pt idx="16">
                  <c:v>0.12211368551000132</c:v>
                </c:pt>
                <c:pt idx="17">
                  <c:v>-1.3059567988307447E-3</c:v>
                </c:pt>
                <c:pt idx="18">
                  <c:v>0.15581501097528128</c:v>
                </c:pt>
                <c:pt idx="19">
                  <c:v>-3.153575160708702E-2</c:v>
                </c:pt>
                <c:pt idx="20">
                  <c:v>0.10772350866864995</c:v>
                </c:pt>
                <c:pt idx="21">
                  <c:v>6.6432833407666037E-2</c:v>
                </c:pt>
                <c:pt idx="22">
                  <c:v>2.5715504167248899E-2</c:v>
                </c:pt>
                <c:pt idx="23">
                  <c:v>7.6045797448837493E-2</c:v>
                </c:pt>
                <c:pt idx="24">
                  <c:v>7.0566435934381971E-2</c:v>
                </c:pt>
                <c:pt idx="25">
                  <c:v>7.1009930460156412E-2</c:v>
                </c:pt>
                <c:pt idx="26">
                  <c:v>5.5306352328051804E-2</c:v>
                </c:pt>
                <c:pt idx="27">
                  <c:v>6.8249100534106724E-2</c:v>
                </c:pt>
              </c:numCache>
            </c:numRef>
          </c:yVal>
          <c:smooth val="0"/>
          <c:extLst>
            <c:ext xmlns:c16="http://schemas.microsoft.com/office/drawing/2014/chart" uri="{C3380CC4-5D6E-409C-BE32-E72D297353CC}">
              <c16:uniqueId val="{00000000-C0B2-412A-A983-9F7CBC3A8157}"/>
            </c:ext>
          </c:extLst>
        </c:ser>
        <c:dLbls>
          <c:showLegendKey val="0"/>
          <c:showVal val="0"/>
          <c:showCatName val="0"/>
          <c:showSerName val="0"/>
          <c:showPercent val="0"/>
          <c:showBubbleSize val="0"/>
        </c:dLbls>
        <c:axId val="-1760018176"/>
        <c:axId val="-1760023616"/>
      </c:scatterChart>
      <c:valAx>
        <c:axId val="-1760018176"/>
        <c:scaling>
          <c:orientation val="minMax"/>
          <c:max val="16000"/>
          <c:min val="6000"/>
        </c:scaling>
        <c:delete val="0"/>
        <c:axPos val="b"/>
        <c:numFmt formatCode="General" sourceLinked="1"/>
        <c:majorTickMark val="out"/>
        <c:minorTickMark val="none"/>
        <c:tickLblPos val="nextTo"/>
        <c:spPr>
          <a:ln>
            <a:solidFill>
              <a:schemeClr val="bg1">
                <a:lumMod val="95000"/>
              </a:schemeClr>
            </a:solidFill>
          </a:ln>
        </c:spPr>
        <c:txPr>
          <a:bodyPr/>
          <a:lstStyle/>
          <a:p>
            <a:pPr>
              <a:defRPr sz="1800">
                <a:solidFill>
                  <a:schemeClr val="bg1"/>
                </a:solidFill>
              </a:defRPr>
            </a:pPr>
            <a:endParaRPr lang="en-US"/>
          </a:p>
        </c:txPr>
        <c:crossAx val="-1760023616"/>
        <c:crossesAt val="-0.5"/>
        <c:crossBetween val="midCat"/>
      </c:valAx>
      <c:valAx>
        <c:axId val="-1760023616"/>
        <c:scaling>
          <c:orientation val="minMax"/>
        </c:scaling>
        <c:delete val="0"/>
        <c:axPos val="l"/>
        <c:numFmt formatCode="General" sourceLinked="1"/>
        <c:majorTickMark val="out"/>
        <c:minorTickMark val="none"/>
        <c:tickLblPos val="nextTo"/>
        <c:spPr>
          <a:ln>
            <a:solidFill>
              <a:schemeClr val="bg1">
                <a:lumMod val="95000"/>
              </a:schemeClr>
            </a:solidFill>
          </a:ln>
        </c:spPr>
        <c:txPr>
          <a:bodyPr/>
          <a:lstStyle/>
          <a:p>
            <a:pPr>
              <a:defRPr>
                <a:solidFill>
                  <a:schemeClr val="bg1"/>
                </a:solidFill>
              </a:defRPr>
            </a:pPr>
            <a:endParaRPr lang="en-US"/>
          </a:p>
        </c:txPr>
        <c:crossAx val="-1760018176"/>
        <c:crosses val="autoZero"/>
        <c:crossBetween val="midCat"/>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2232630598594531"/>
          <c:y val="6.8919942319463023E-2"/>
          <c:w val="0.77584590635847939"/>
          <c:h val="0.79905553307812804"/>
        </c:manualLayout>
      </c:layout>
      <c:scatterChart>
        <c:scatterStyle val="lineMarker"/>
        <c:varyColors val="0"/>
        <c:ser>
          <c:idx val="0"/>
          <c:order val="0"/>
          <c:tx>
            <c:strRef>
              <c:f>Sheet1!$C$2</c:f>
              <c:strCache>
                <c:ptCount val="1"/>
              </c:strCache>
            </c:strRef>
          </c:tx>
          <c:spPr>
            <a:ln w="28575">
              <a:noFill/>
            </a:ln>
          </c:spPr>
          <c:marker>
            <c:symbol val="circle"/>
            <c:size val="10"/>
            <c:spPr>
              <a:solidFill>
                <a:srgbClr val="FFFF00"/>
              </a:solidFill>
              <a:ln>
                <a:solidFill>
                  <a:srgbClr val="FFC000"/>
                </a:solidFill>
              </a:ln>
            </c:spPr>
          </c:marker>
          <c:trendline>
            <c:spPr>
              <a:ln>
                <a:solidFill>
                  <a:schemeClr val="bg1">
                    <a:lumMod val="95000"/>
                  </a:schemeClr>
                </a:solidFill>
              </a:ln>
            </c:spPr>
            <c:trendlineType val="linear"/>
            <c:dispRSqr val="1"/>
            <c:dispEq val="1"/>
            <c:trendlineLbl>
              <c:layout>
                <c:manualLayout>
                  <c:x val="-7.286868173736348E-2"/>
                  <c:y val="-0.54577655052428842"/>
                </c:manualLayout>
              </c:layout>
              <c:numFmt formatCode="General" sourceLinked="0"/>
              <c:txPr>
                <a:bodyPr/>
                <a:lstStyle/>
                <a:p>
                  <a:pPr>
                    <a:defRPr>
                      <a:solidFill>
                        <a:schemeClr val="bg1"/>
                      </a:solidFill>
                    </a:defRPr>
                  </a:pPr>
                  <a:endParaRPr lang="en-US"/>
                </a:p>
              </c:txPr>
            </c:trendlineLbl>
          </c:trendline>
          <c:xVal>
            <c:numRef>
              <c:f>Sheet1!$B$36:$B$46</c:f>
              <c:numCache>
                <c:formatCode>General</c:formatCode>
                <c:ptCount val="11"/>
                <c:pt idx="0">
                  <c:v>8356</c:v>
                </c:pt>
                <c:pt idx="1">
                  <c:v>9276</c:v>
                </c:pt>
                <c:pt idx="2">
                  <c:v>10459</c:v>
                </c:pt>
                <c:pt idx="3">
                  <c:v>11672</c:v>
                </c:pt>
                <c:pt idx="4">
                  <c:v>11483</c:v>
                </c:pt>
                <c:pt idx="5">
                  <c:v>12467</c:v>
                </c:pt>
                <c:pt idx="6">
                  <c:v>12427</c:v>
                </c:pt>
                <c:pt idx="7">
                  <c:v>13050</c:v>
                </c:pt>
                <c:pt idx="8">
                  <c:v>12930</c:v>
                </c:pt>
                <c:pt idx="9">
                  <c:v>13573</c:v>
                </c:pt>
                <c:pt idx="10">
                  <c:v>13750</c:v>
                </c:pt>
              </c:numCache>
            </c:numRef>
          </c:xVal>
          <c:yVal>
            <c:numRef>
              <c:f>Sheet1!$J$36:$J$46</c:f>
              <c:numCache>
                <c:formatCode>General</c:formatCode>
                <c:ptCount val="11"/>
                <c:pt idx="0">
                  <c:v>0.11322519777715806</c:v>
                </c:pt>
                <c:pt idx="1">
                  <c:v>0.12706442976603255</c:v>
                </c:pt>
                <c:pt idx="2">
                  <c:v>0.1097299594483534</c:v>
                </c:pt>
                <c:pt idx="3">
                  <c:v>-1.6325130426432296E-2</c:v>
                </c:pt>
                <c:pt idx="4">
                  <c:v>8.2217472568785727E-2</c:v>
                </c:pt>
                <c:pt idx="5">
                  <c:v>-3.213628538980317E-3</c:v>
                </c:pt>
                <c:pt idx="6">
                  <c:v>4.8916608944844821E-2</c:v>
                </c:pt>
                <c:pt idx="7">
                  <c:v>-9.2379409849363617E-3</c:v>
                </c:pt>
                <c:pt idx="8">
                  <c:v>4.8532332532061906E-2</c:v>
                </c:pt>
                <c:pt idx="9">
                  <c:v>1.2956298796752246E-2</c:v>
                </c:pt>
                <c:pt idx="10">
                  <c:v>4.993236874820893E-2</c:v>
                </c:pt>
              </c:numCache>
            </c:numRef>
          </c:yVal>
          <c:smooth val="0"/>
          <c:extLst>
            <c:ext xmlns:c16="http://schemas.microsoft.com/office/drawing/2014/chart" uri="{C3380CC4-5D6E-409C-BE32-E72D297353CC}">
              <c16:uniqueId val="{00000001-B2AF-4446-BBF6-E05F95CA25BF}"/>
            </c:ext>
          </c:extLst>
        </c:ser>
        <c:dLbls>
          <c:showLegendKey val="0"/>
          <c:showVal val="0"/>
          <c:showCatName val="0"/>
          <c:showSerName val="0"/>
          <c:showPercent val="0"/>
          <c:showBubbleSize val="0"/>
        </c:dLbls>
        <c:axId val="-1760023072"/>
        <c:axId val="-1760030688"/>
      </c:scatterChart>
      <c:valAx>
        <c:axId val="-1760023072"/>
        <c:scaling>
          <c:orientation val="minMax"/>
          <c:min val="6000"/>
        </c:scaling>
        <c:delete val="0"/>
        <c:axPos val="b"/>
        <c:numFmt formatCode="General" sourceLinked="1"/>
        <c:majorTickMark val="out"/>
        <c:minorTickMark val="none"/>
        <c:tickLblPos val="nextTo"/>
        <c:spPr>
          <a:ln>
            <a:solidFill>
              <a:schemeClr val="bg1">
                <a:lumMod val="95000"/>
              </a:schemeClr>
            </a:solidFill>
          </a:ln>
        </c:spPr>
        <c:txPr>
          <a:bodyPr/>
          <a:lstStyle/>
          <a:p>
            <a:pPr>
              <a:defRPr sz="1800">
                <a:solidFill>
                  <a:schemeClr val="bg1"/>
                </a:solidFill>
              </a:defRPr>
            </a:pPr>
            <a:endParaRPr lang="en-US"/>
          </a:p>
        </c:txPr>
        <c:crossAx val="-1760030688"/>
        <c:crossesAt val="-5.000000000000001E-2"/>
        <c:crossBetween val="midCat"/>
      </c:valAx>
      <c:valAx>
        <c:axId val="-1760030688"/>
        <c:scaling>
          <c:orientation val="minMax"/>
          <c:max val="0.25"/>
        </c:scaling>
        <c:delete val="0"/>
        <c:axPos val="l"/>
        <c:numFmt formatCode="General" sourceLinked="1"/>
        <c:majorTickMark val="out"/>
        <c:minorTickMark val="none"/>
        <c:tickLblPos val="nextTo"/>
        <c:spPr>
          <a:ln>
            <a:solidFill>
              <a:schemeClr val="bg1">
                <a:lumMod val="95000"/>
              </a:schemeClr>
            </a:solidFill>
          </a:ln>
        </c:spPr>
        <c:txPr>
          <a:bodyPr/>
          <a:lstStyle/>
          <a:p>
            <a:pPr>
              <a:defRPr>
                <a:solidFill>
                  <a:schemeClr val="bg1"/>
                </a:solidFill>
              </a:defRPr>
            </a:pPr>
            <a:endParaRPr lang="en-US"/>
          </a:p>
        </c:txPr>
        <c:crossAx val="-1760023072"/>
        <c:crosses val="autoZero"/>
        <c:crossBetween val="midCat"/>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140735-CCA6-4C54-8385-6B55BFE83BCC}" type="datetimeFigureOut">
              <a:rPr lang="en-GB" smtClean="0"/>
              <a:t>25/11/2024</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323445-067A-4D3C-BDB7-3F23532D5C9D}" type="slidenum">
              <a:rPr lang="en-GB" smtClean="0"/>
              <a:t>‹#›</a:t>
            </a:fld>
            <a:endParaRPr lang="en-GB" dirty="0"/>
          </a:p>
        </p:txBody>
      </p:sp>
    </p:spTree>
    <p:extLst>
      <p:ext uri="{BB962C8B-B14F-4D97-AF65-F5344CB8AC3E}">
        <p14:creationId xmlns:p14="http://schemas.microsoft.com/office/powerpoint/2010/main" val="3246993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Stephen Jay Gould once said </a:t>
            </a:r>
            <a:r>
              <a:rPr lang="en-AU" sz="1200" b="1" dirty="0">
                <a:effectLst>
                  <a:outerShdw blurRad="38100" dist="38100" dir="2700000" algn="tl">
                    <a:srgbClr val="000000"/>
                  </a:outerShdw>
                </a:effectLst>
                <a:latin typeface="Tahoma" pitchFamily="34" charset="0"/>
              </a:rPr>
              <a:t>“ The most erroneous stories are those we think we know best - and therefore never scrutinise or question.”</a:t>
            </a:r>
          </a:p>
        </p:txBody>
      </p:sp>
      <p:sp>
        <p:nvSpPr>
          <p:cNvPr id="4" name="Slide Number Placeholder 3"/>
          <p:cNvSpPr>
            <a:spLocks noGrp="1"/>
          </p:cNvSpPr>
          <p:nvPr>
            <p:ph type="sldNum" sz="quarter" idx="10"/>
          </p:nvPr>
        </p:nvSpPr>
        <p:spPr/>
        <p:txBody>
          <a:bodyPr/>
          <a:lstStyle/>
          <a:p>
            <a:fld id="{B34867BB-EE03-4A8B-A664-42D1FA57392F}" type="slidenum">
              <a:rPr lang="en-ZA" smtClean="0"/>
              <a:t>1</a:t>
            </a:fld>
            <a:endParaRPr lang="en-ZA" dirty="0"/>
          </a:p>
        </p:txBody>
      </p:sp>
    </p:spTree>
    <p:extLst>
      <p:ext uri="{BB962C8B-B14F-4D97-AF65-F5344CB8AC3E}">
        <p14:creationId xmlns:p14="http://schemas.microsoft.com/office/powerpoint/2010/main" val="2089474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114800"/>
          </a:xfrm>
        </p:spPr>
        <p:txBody>
          <a:bodyPr/>
          <a:lstStyle/>
          <a:p>
            <a:pPr algn="l"/>
            <a:r>
              <a:rPr lang="en-US" sz="2000" b="0" i="0" u="none" strike="noStrike" baseline="0" dirty="0">
                <a:latin typeface="Arial Narrow" panose="020B0606020202030204" pitchFamily="34" charset="0"/>
              </a:rPr>
              <a:t>Apart from consequences on how elephants use landscapes there were other </a:t>
            </a:r>
            <a:r>
              <a:rPr lang="en-ZA" sz="2000" b="0" i="0" u="none" strike="noStrike" baseline="0" dirty="0">
                <a:latin typeface="Arial Narrow" panose="020B0606020202030204" pitchFamily="34" charset="0"/>
              </a:rPr>
              <a:t>consequences. I.e., </a:t>
            </a:r>
            <a:r>
              <a:rPr lang="en-US" sz="2000" b="0" i="0" u="none" strike="noStrike" baseline="0" dirty="0">
                <a:latin typeface="Arial Narrow" panose="020B0606020202030204" pitchFamily="34" charset="0"/>
              </a:rPr>
              <a:t>population regulating mechanisms never realized during the period of intense management. But we started seeing reduction in population growth rates at times when </a:t>
            </a:r>
            <a:r>
              <a:rPr lang="en-ZA" sz="2000" b="0" i="0" u="none" strike="noStrike" baseline="0" dirty="0">
                <a:latin typeface="Arial Narrow" panose="020B0606020202030204" pitchFamily="34" charset="0"/>
              </a:rPr>
              <a:t>management intensity reduced.</a:t>
            </a:r>
            <a:endParaRPr lang="en-GB" sz="20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C7F941AE-C6DD-44A9-8185-A666A60943EE}" type="slidenum">
              <a:rPr lang="en-US" smtClean="0"/>
              <a:pPr>
                <a:defRPr/>
              </a:pPr>
              <a:t>10</a:t>
            </a:fld>
            <a:endParaRPr lang="en-US"/>
          </a:p>
        </p:txBody>
      </p:sp>
    </p:spTree>
    <p:extLst>
      <p:ext uri="{BB962C8B-B14F-4D97-AF65-F5344CB8AC3E}">
        <p14:creationId xmlns:p14="http://schemas.microsoft.com/office/powerpoint/2010/main" val="22788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000" dirty="0">
                <a:latin typeface="Arial Narrow" panose="020B0606020202030204" pitchFamily="34" charset="0"/>
              </a:rPr>
              <a:t>What drives population growth? Evolutionary processes. Combine with duty of care principle. </a:t>
            </a:r>
            <a:r>
              <a:rPr lang="en-ZA" sz="2000" dirty="0"/>
              <a:t>Management actions maintain, restore, or mimic ecological processes through minimal intervention.</a:t>
            </a:r>
          </a:p>
          <a:p>
            <a:pPr lvl="0"/>
            <a:r>
              <a:rPr lang="en-ZA" sz="2000" dirty="0"/>
              <a:t>Evidence-based interference &amp; management align to support site specific objectives.</a:t>
            </a:r>
          </a:p>
          <a:p>
            <a:pPr lvl="0"/>
            <a:r>
              <a:rPr lang="en-ZA" sz="2000" dirty="0"/>
              <a:t>Duty of care towards providing opportunities for coping strategies to play out.</a:t>
            </a:r>
          </a:p>
          <a:p>
            <a:pPr lvl="0"/>
            <a:r>
              <a:rPr lang="en-ZA" sz="2000" dirty="0"/>
              <a:t>Duty of care towards minimizing harm, &amp; if unavoidable, mitigate harm.</a:t>
            </a:r>
          </a:p>
          <a:p>
            <a:pPr lvl="0"/>
            <a:r>
              <a:rPr lang="en-ZA" sz="2000" dirty="0"/>
              <a:t>Mitigate unintended risks &amp; consequences.</a:t>
            </a:r>
          </a:p>
          <a:p>
            <a:pPr lvl="0"/>
            <a:r>
              <a:rPr lang="en-ZA" sz="2000" dirty="0"/>
              <a:t>Learning by doing through strategic adaptive management.</a:t>
            </a:r>
          </a:p>
          <a:p>
            <a:pPr lvl="0"/>
            <a:r>
              <a:rPr lang="en-ZA" sz="2000" dirty="0" err="1"/>
              <a:t>Thrivability</a:t>
            </a:r>
            <a:r>
              <a:rPr lang="en-ZA" sz="2000" dirty="0"/>
              <a:t> enriches people &amp; nature alike.</a:t>
            </a:r>
          </a:p>
          <a:p>
            <a:endParaRPr lang="en-ZA" sz="2000"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B0323445-067A-4D3C-BDB7-3F23532D5C9D}" type="slidenum">
              <a:rPr lang="en-GB" smtClean="0"/>
              <a:t>11</a:t>
            </a:fld>
            <a:endParaRPr lang="en-GB" dirty="0"/>
          </a:p>
        </p:txBody>
      </p:sp>
    </p:spTree>
    <p:extLst>
      <p:ext uri="{BB962C8B-B14F-4D97-AF65-F5344CB8AC3E}">
        <p14:creationId xmlns:p14="http://schemas.microsoft.com/office/powerpoint/2010/main" val="3365697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260648" y="4114800"/>
            <a:ext cx="6216352" cy="4417640"/>
          </a:xfrm>
        </p:spPr>
        <p:txBody>
          <a:bodyPr/>
          <a:lstStyle/>
          <a:p>
            <a:pPr algn="l"/>
            <a:r>
              <a:rPr lang="en-US" sz="1800" b="0" i="0" u="none" strike="noStrike" baseline="0" dirty="0">
                <a:latin typeface="Arial Narrow" panose="020B0606020202030204" pitchFamily="34" charset="0"/>
              </a:rPr>
              <a:t>Some of these patterns link to responses of vital rates. Ecological theory suggest that as densities &amp; competition for resources increase, or resources vary, first </a:t>
            </a:r>
            <a:r>
              <a:rPr lang="en-ZA" sz="1800" b="0" i="0" u="none" strike="noStrike" baseline="0" dirty="0">
                <a:latin typeface="Arial Narrow" panose="020B0606020202030204" pitchFamily="34" charset="0"/>
              </a:rPr>
              <a:t>juvenile survival decrease, then reproduction decreases &amp; lastly adult survival decreases. </a:t>
            </a:r>
            <a:r>
              <a:rPr lang="en-US" sz="1800" b="0" i="0" u="none" strike="noStrike" baseline="0" dirty="0">
                <a:latin typeface="Arial Narrow" panose="020B0606020202030204" pitchFamily="34" charset="0"/>
              </a:rPr>
              <a:t>Across Africa we see that the 1st year of independence from a cow result in lower survival when cow’s daily distances of movements increase. Density dependence result from limiting factors on weaned calves in the 1st year </a:t>
            </a:r>
            <a:r>
              <a:rPr lang="en-ZA" sz="1800" b="0" i="0" u="none" strike="noStrike" baseline="0" dirty="0">
                <a:latin typeface="Arial Narrow" panose="020B0606020202030204" pitchFamily="34" charset="0"/>
              </a:rPr>
              <a:t>after weaning. </a:t>
            </a:r>
            <a:r>
              <a:rPr lang="en-US" sz="1800" b="0" i="0" u="none" strike="noStrike" baseline="0" dirty="0">
                <a:latin typeface="Arial Narrow" panose="020B0606020202030204" pitchFamily="34" charset="0"/>
              </a:rPr>
              <a:t>These often result from various mechanisms including predation. It does not mean thousands of calves are dying – if mortality rate is 5%, a few % increase can have substantive consequences on overall population </a:t>
            </a:r>
            <a:r>
              <a:rPr lang="en-ZA" sz="1800" b="0" i="0" u="none" strike="noStrike" baseline="0" dirty="0">
                <a:latin typeface="Arial Narrow" panose="020B0606020202030204" pitchFamily="34" charset="0"/>
              </a:rPr>
              <a:t>growth. </a:t>
            </a:r>
            <a:r>
              <a:rPr lang="en-US" sz="1800" b="0" i="0" u="none" strike="noStrike" baseline="0" dirty="0">
                <a:latin typeface="Arial Narrow" panose="020B0606020202030204" pitchFamily="34" charset="0"/>
              </a:rPr>
              <a:t>This process reflects the natural dynamics which elephants evolved coping </a:t>
            </a:r>
            <a:r>
              <a:rPr lang="en-ZA" sz="1800" b="0" i="0" u="none" strike="noStrike" baseline="0" dirty="0">
                <a:latin typeface="Arial Narrow" panose="020B0606020202030204" pitchFamily="34" charset="0"/>
              </a:rPr>
              <a:t>mechanisms for. </a:t>
            </a:r>
            <a:endParaRPr lang="en-ZA" sz="1800"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B0323445-067A-4D3C-BDB7-3F23532D5C9D}" type="slidenum">
              <a:rPr lang="en-GB" smtClean="0"/>
              <a:t>12</a:t>
            </a:fld>
            <a:endParaRPr lang="en-GB" dirty="0"/>
          </a:p>
        </p:txBody>
      </p:sp>
    </p:spTree>
    <p:extLst>
      <p:ext uri="{BB962C8B-B14F-4D97-AF65-F5344CB8AC3E}">
        <p14:creationId xmlns:p14="http://schemas.microsoft.com/office/powerpoint/2010/main" val="2465379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0648" y="4114799"/>
            <a:ext cx="6336704" cy="4570413"/>
          </a:xfrm>
        </p:spPr>
        <p:txBody>
          <a:bodyPr/>
          <a:lstStyle/>
          <a:p>
            <a:pPr algn="l"/>
            <a:r>
              <a:rPr lang="en-US" sz="2000" b="0" i="0" u="none" strike="noStrike" baseline="0" dirty="0">
                <a:latin typeface="Arial Narrow" panose="020B0606020202030204" pitchFamily="34" charset="0"/>
              </a:rPr>
              <a:t>The reality is within the GLTFCA no country has its “own” </a:t>
            </a:r>
            <a:r>
              <a:rPr lang="en-ZA" sz="2000" b="0" i="0" u="none" strike="noStrike" baseline="0" dirty="0">
                <a:latin typeface="Arial Narrow" panose="020B0606020202030204" pitchFamily="34" charset="0"/>
              </a:rPr>
              <a:t>elephants. </a:t>
            </a:r>
            <a:r>
              <a:rPr lang="en-US" sz="2000" b="0" i="0" u="none" strike="noStrike" baseline="0" dirty="0">
                <a:latin typeface="Arial Narrow" panose="020B0606020202030204" pitchFamily="34" charset="0"/>
              </a:rPr>
              <a:t>This paper highlight how cows on the left, as well as bulls on the right move freely and increasingly are doing this. It is a great illustration of the TFCA concept working, but it create challenges – i.e., elephant interact more with people, while they interact less with some </a:t>
            </a:r>
            <a:r>
              <a:rPr lang="en-ZA" sz="2000" b="0" i="0" u="none" strike="noStrike" baseline="0" dirty="0">
                <a:latin typeface="Arial Narrow" panose="020B0606020202030204" pitchFamily="34" charset="0"/>
              </a:rPr>
              <a:t>ecological areas of concern</a:t>
            </a:r>
            <a:r>
              <a:rPr lang="en-ZA" sz="2000" dirty="0">
                <a:latin typeface="Arial Narrow" panose="020B0606020202030204" pitchFamily="34" charset="0"/>
              </a:rPr>
              <a:t>. </a:t>
            </a:r>
            <a:r>
              <a:rPr lang="en-US" sz="2000" b="0" i="0" u="none" strike="noStrike" baseline="0" dirty="0">
                <a:latin typeface="Arial Narrow" panose="020B0606020202030204" pitchFamily="34" charset="0"/>
              </a:rPr>
              <a:t>Even so, changes in elephant estimates from year to year are greatly influenced by how elephants move to and from adjacent areas to Kruger. These dynamics are also very real for Mapungubwe and </a:t>
            </a:r>
            <a:r>
              <a:rPr lang="en-US" sz="2000" b="0" i="0" u="none" strike="noStrike" baseline="0" dirty="0" err="1">
                <a:latin typeface="Arial Narrow" panose="020B0606020202030204" pitchFamily="34" charset="0"/>
              </a:rPr>
              <a:t>Tembe</a:t>
            </a:r>
            <a:r>
              <a:rPr lang="en-US" sz="2000" b="0" i="0" u="none" strike="noStrike" baseline="0" dirty="0">
                <a:latin typeface="Arial Narrow" panose="020B0606020202030204" pitchFamily="34" charset="0"/>
              </a:rPr>
              <a:t> – should ask why continue with contraception to control populations in </a:t>
            </a:r>
            <a:r>
              <a:rPr lang="en-US" sz="2000" b="0" i="0" u="none" strike="noStrike" baseline="0" dirty="0" err="1">
                <a:latin typeface="Arial Narrow" panose="020B0606020202030204" pitchFamily="34" charset="0"/>
              </a:rPr>
              <a:t>Tembe</a:t>
            </a:r>
            <a:r>
              <a:rPr lang="en-US" sz="2000" b="0" i="0" u="none" strike="noStrike" baseline="0" dirty="0">
                <a:latin typeface="Arial Narrow" panose="020B0606020202030204" pitchFamily="34" charset="0"/>
              </a:rPr>
              <a:t>, if population growth are hugely influenced by other elephants arriving or leaving </a:t>
            </a:r>
            <a:r>
              <a:rPr lang="en-ZA" sz="2000" b="0" i="0" u="none" strike="noStrike" baseline="0" dirty="0">
                <a:latin typeface="Arial Narrow" panose="020B0606020202030204" pitchFamily="34" charset="0"/>
              </a:rPr>
              <a:t>the Park? </a:t>
            </a:r>
            <a:r>
              <a:rPr lang="en-US" sz="2000" b="0" i="0" u="none" strike="noStrike" baseline="0" dirty="0">
                <a:latin typeface="Arial Narrow" panose="020B0606020202030204" pitchFamily="34" charset="0"/>
              </a:rPr>
              <a:t>Similarly, because Kruger has a large set of gradients of environmental variability integrated into the greater Kruger region, controlling numbers through whatever means incl contraception is illogical.</a:t>
            </a:r>
            <a:endParaRPr lang="en-ZA" sz="2000"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B0323445-067A-4D3C-BDB7-3F23532D5C9D}" type="slidenum">
              <a:rPr lang="en-GB" smtClean="0"/>
              <a:t>13</a:t>
            </a:fld>
            <a:endParaRPr lang="en-GB" dirty="0"/>
          </a:p>
        </p:txBody>
      </p:sp>
    </p:spTree>
    <p:extLst>
      <p:ext uri="{BB962C8B-B14F-4D97-AF65-F5344CB8AC3E}">
        <p14:creationId xmlns:p14="http://schemas.microsoft.com/office/powerpoint/2010/main" val="2063945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000" b="0" i="0" u="none" strike="noStrike" baseline="0" dirty="0">
                <a:latin typeface="Arial Narrow" panose="020B0606020202030204" pitchFamily="34" charset="0"/>
              </a:rPr>
              <a:t>This brief reflection highlighted that elephants alone do not dictate systems. Often it is in concert with other factors, or not even a factor at all. Various combinations and heterogeneity in the combined effects of elephants and fire. Across South Africa we have done many interventions. In Kruger, authorities have varied densities, closed water and dropped fences. Authorities have burned in different ways. What we have not done is focus on the local impacts and reduce local intensity of use </a:t>
            </a:r>
            <a:r>
              <a:rPr lang="en-ZA" sz="2000" b="0" i="0" u="none" strike="noStrike" baseline="0" dirty="0">
                <a:latin typeface="Arial Narrow" panose="020B0606020202030204" pitchFamily="34" charset="0"/>
              </a:rPr>
              <a:t>by elephants. </a:t>
            </a:r>
            <a:r>
              <a:rPr lang="en-US" sz="2000" b="0" i="0" u="none" strike="noStrike" baseline="0" dirty="0">
                <a:latin typeface="Arial Narrow" panose="020B0606020202030204" pitchFamily="34" charset="0"/>
              </a:rPr>
              <a:t>Let’s see if there is something additional that can help guide South Africa</a:t>
            </a:r>
            <a:endParaRPr lang="en-GB" sz="20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C7F941AE-C6DD-44A9-8185-A666A60943EE}" type="slidenum">
              <a:rPr lang="en-US" smtClean="0"/>
              <a:pPr>
                <a:defRPr/>
              </a:pPr>
              <a:t>14</a:t>
            </a:fld>
            <a:endParaRPr lang="en-US"/>
          </a:p>
        </p:txBody>
      </p:sp>
    </p:spTree>
    <p:extLst>
      <p:ext uri="{BB962C8B-B14F-4D97-AF65-F5344CB8AC3E}">
        <p14:creationId xmlns:p14="http://schemas.microsoft.com/office/powerpoint/2010/main" val="2578582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latin typeface="CIDFont+F1"/>
              </a:rPr>
              <a:t>Authorities identified several areas of concern that would contrast the Park’s </a:t>
            </a:r>
            <a:r>
              <a:rPr lang="en-ZA" sz="1800" b="0" i="0" u="none" strike="noStrike" baseline="0" dirty="0">
                <a:latin typeface="CIDFont+F1"/>
              </a:rPr>
              <a:t>objectives. </a:t>
            </a:r>
            <a:r>
              <a:rPr lang="en-US" sz="1800" b="0" i="0" u="none" strike="noStrike" baseline="0" dirty="0">
                <a:latin typeface="CIDFont+F1"/>
              </a:rPr>
              <a:t>In general, there were 8 types of concern. 4 of those associated with ecological concerns &amp; vegetation impacts. 2 associate with undesirable influences on people – i.e. DCAs and expectations from external stakeholders. One associated with infrastructure, &amp; 1 with areas that are poaching hotspots. Unpacking the mechanism leading to why elephants use areas intensely </a:t>
            </a:r>
            <a:r>
              <a:rPr lang="en-ZA" sz="1800" b="0" i="0" u="none" strike="noStrike" baseline="0" dirty="0">
                <a:latin typeface="CIDFont+F1"/>
              </a:rPr>
              <a:t>identifies several mechanisms. </a:t>
            </a:r>
            <a:r>
              <a:rPr lang="en-US" sz="1800" b="0" i="0" u="none" strike="noStrike" baseline="0" dirty="0">
                <a:latin typeface="CIDFont+F1"/>
              </a:rPr>
              <a:t>These link to the traditional expectations – water, seasonal and preferred food. Humans used certain areas for cultivation, usually close to perennial rivers. They also had focal areas of use usually around things like mineral deposits &amp;associated with these sedentary uses, there were also use of areas for hunting </a:t>
            </a:r>
            <a:r>
              <a:rPr lang="en-ZA" sz="1800" b="0" i="0" u="none" strike="noStrike" baseline="0" dirty="0">
                <a:latin typeface="CIDFont+F1"/>
              </a:rPr>
              <a:t>activities. </a:t>
            </a:r>
            <a:r>
              <a:rPr lang="en-US" sz="1800" b="0" i="0" u="none" strike="noStrike" baseline="0" dirty="0">
                <a:latin typeface="CIDFont+F1"/>
              </a:rPr>
              <a:t>Even so, historical human presence varied spatially – the darker brown areas are where historical human activity was the most intense. There seem to be a high overlap between where people used to live &amp; where elephants may now have influences that could contrast the Park objectives. These additional realization is very helpful &amp; provide new &amp; innovative approaches to manage elephant impacts (&amp; conflicts). It helps address the conundrum that impacts do not associate primarily with elephant </a:t>
            </a:r>
            <a:r>
              <a:rPr lang="en-ZA" sz="1800" b="0" i="0" u="none" strike="noStrike" baseline="0" dirty="0">
                <a:latin typeface="CIDFont+F1"/>
              </a:rPr>
              <a:t>numbers. </a:t>
            </a:r>
            <a:r>
              <a:rPr lang="en-US" sz="1800" b="0" i="0" u="none" strike="noStrike" baseline="0" dirty="0">
                <a:latin typeface="CIDFont+F5"/>
              </a:rPr>
              <a:t> </a:t>
            </a:r>
            <a:r>
              <a:rPr lang="en-US" sz="1800" b="0" i="0" u="none" strike="noStrike" baseline="0" dirty="0">
                <a:latin typeface="CIDFont+F1"/>
              </a:rPr>
              <a:t>That’s is because the way elephants use a landscape over a large-scale mismatches with where elephant impact is. Ecological consequences are at a small local scale. SANParks seek to find ways to mimic the effects of human presence on elephant spatial use at a local scale. It embeds in theories of spatial requirements for elephants associated with offloading </a:t>
            </a:r>
            <a:r>
              <a:rPr lang="en-ZA" sz="1800" b="0" i="0" u="none" strike="noStrike" baseline="0" dirty="0">
                <a:latin typeface="CIDFont+F1"/>
              </a:rPr>
              <a:t>stress linked to danger. </a:t>
            </a:r>
            <a:r>
              <a:rPr lang="en-US" sz="1800" b="0" i="0" u="none" strike="noStrike" baseline="0" dirty="0">
                <a:latin typeface="CIDFont+F1"/>
              </a:rPr>
              <a:t>The key requirement is how to disturbed elephants at these local scales that mimics these gradients of dangers allowing elephants to respond to that through the coping strategies that they have evolved. The present Norms &amp; Standards provide significant constraints on such informed </a:t>
            </a:r>
            <a:r>
              <a:rPr lang="en-ZA" sz="1800" b="0" i="0" u="none" strike="noStrike" baseline="0" dirty="0">
                <a:latin typeface="CIDFont+F1"/>
              </a:rPr>
              <a:t>approaches.</a:t>
            </a:r>
            <a:endParaRPr lang="en-US" sz="1800" b="0" i="0" u="none" strike="noStrike" baseline="0" dirty="0">
              <a:latin typeface="CIDFont+F1"/>
            </a:endParaRPr>
          </a:p>
        </p:txBody>
      </p:sp>
      <p:sp>
        <p:nvSpPr>
          <p:cNvPr id="4" name="Slide Number Placeholder 3"/>
          <p:cNvSpPr>
            <a:spLocks noGrp="1"/>
          </p:cNvSpPr>
          <p:nvPr>
            <p:ph type="sldNum" sz="quarter" idx="10"/>
          </p:nvPr>
        </p:nvSpPr>
        <p:spPr/>
        <p:txBody>
          <a:bodyPr/>
          <a:lstStyle/>
          <a:p>
            <a:pPr>
              <a:defRPr/>
            </a:pPr>
            <a:fld id="{C7F941AE-C6DD-44A9-8185-A666A60943EE}" type="slidenum">
              <a:rPr lang="en-US" smtClean="0"/>
              <a:pPr>
                <a:defRPr/>
              </a:pPr>
              <a:t>15</a:t>
            </a:fld>
            <a:endParaRPr lang="en-US"/>
          </a:p>
        </p:txBody>
      </p:sp>
    </p:spTree>
    <p:extLst>
      <p:ext uri="{BB962C8B-B14F-4D97-AF65-F5344CB8AC3E}">
        <p14:creationId xmlns:p14="http://schemas.microsoft.com/office/powerpoint/2010/main" val="336718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224644" y="4210175"/>
            <a:ext cx="6408712" cy="4689277"/>
          </a:xfrm>
          <a:prstGeom prst="rect">
            <a:avLst/>
          </a:prstGeom>
        </p:spPr>
        <p:txBody>
          <a:bodyPr/>
          <a:lstStyle/>
          <a:p>
            <a:endParaRPr lang="en-ZA" sz="18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B34867BB-EE03-4A8B-A664-42D1FA57392F}" type="slidenum">
              <a:rPr lang="en-ZA" smtClean="0"/>
              <a:t>16</a:t>
            </a:fld>
            <a:endParaRPr lang="en-ZA" dirty="0"/>
          </a:p>
        </p:txBody>
      </p:sp>
    </p:spTree>
    <p:extLst>
      <p:ext uri="{BB962C8B-B14F-4D97-AF65-F5344CB8AC3E}">
        <p14:creationId xmlns:p14="http://schemas.microsoft.com/office/powerpoint/2010/main" val="141192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000" kern="1200" dirty="0">
                <a:solidFill>
                  <a:schemeClr val="tx1"/>
                </a:solidFill>
                <a:effectLst/>
                <a:latin typeface="Arial Narrow" panose="020B0606020202030204" pitchFamily="34" charset="0"/>
              </a:rPr>
              <a:t>Change to the structure and composition and impact on biodiversity is inevitable on all of the small reserves. Alternative biodiversity conservation strategies not provided.</a:t>
            </a:r>
            <a:endParaRPr lang="en-ZA" sz="20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B34867BB-EE03-4A8B-A664-42D1FA57392F}" type="slidenum">
              <a:rPr lang="en-ZA" smtClean="0"/>
              <a:t>17</a:t>
            </a:fld>
            <a:endParaRPr lang="en-ZA" dirty="0"/>
          </a:p>
        </p:txBody>
      </p:sp>
    </p:spTree>
    <p:extLst>
      <p:ext uri="{BB962C8B-B14F-4D97-AF65-F5344CB8AC3E}">
        <p14:creationId xmlns:p14="http://schemas.microsoft.com/office/powerpoint/2010/main" val="707222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211960"/>
            <a:ext cx="6096000" cy="4246240"/>
          </a:xfrm>
        </p:spPr>
        <p:txBody>
          <a:bodyPr>
            <a:normAutofit/>
          </a:bodyPr>
          <a:lstStyle/>
          <a:p>
            <a:pPr algn="l"/>
            <a:r>
              <a:rPr lang="en-US" sz="1800" b="0" i="0" u="none" strike="noStrike" baseline="0" dirty="0">
                <a:latin typeface="Arial Narrow" panose="020B0606020202030204" pitchFamily="34" charset="0"/>
              </a:rPr>
              <a:t>Let’s briefly think about implications for most of the 84 odd small populations in South Africa where elephants live in confined &amp; relatively small areas albeit under </a:t>
            </a:r>
            <a:r>
              <a:rPr lang="en-ZA" sz="1800" b="0" i="0" u="none" strike="noStrike" baseline="0" dirty="0">
                <a:latin typeface="Arial Narrow" panose="020B0606020202030204" pitchFamily="34" charset="0"/>
              </a:rPr>
              <a:t>free-ranging conditions. </a:t>
            </a:r>
            <a:r>
              <a:rPr lang="en-US" sz="1800" b="0" i="0" u="none" strike="noStrike" baseline="0" dirty="0">
                <a:latin typeface="Arial Narrow" panose="020B0606020202030204" pitchFamily="34" charset="0"/>
              </a:rPr>
              <a:t> When areas are confined &amp; small, the gradients of food, water comfort &amp; safety is too small to have landscape variability influence elephant dynamics. Typically, populations grow, &amp; elephants use the landscape uniformly. Authorities control populations through contraception, but this is not enough on its own to manage the impacts of elephants on local scales. Authorities also need to manage the locality where elephant impact takes place on top of controlling elephant numbers. This require defining what exactly is making elephants spend lots of </a:t>
            </a:r>
            <a:r>
              <a:rPr lang="en-ZA" sz="1800" b="0" i="0" u="none" strike="noStrike" baseline="0" dirty="0">
                <a:latin typeface="Arial Narrow" panose="020B0606020202030204" pitchFamily="34" charset="0"/>
              </a:rPr>
              <a:t>time at a locality. </a:t>
            </a:r>
            <a:r>
              <a:rPr lang="en-US" sz="1800" b="0" i="0" u="none" strike="noStrike" baseline="0" dirty="0">
                <a:latin typeface="Arial Narrow" panose="020B0606020202030204" pitchFamily="34" charset="0"/>
              </a:rPr>
              <a:t>Do interventions to interfere with the mechanisms that make elephants spend a lot of time at a place. These approaches embeds in mimicking the outcomes of ecological processes.</a:t>
            </a:r>
            <a:endParaRPr lang="en-GB"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C7F941AE-C6DD-44A9-8185-A666A60943EE}" type="slidenum">
              <a:rPr lang="en-US" smtClean="0"/>
              <a:pPr>
                <a:defRPr/>
              </a:pPr>
              <a:t>18</a:t>
            </a:fld>
            <a:endParaRPr lang="en-US"/>
          </a:p>
        </p:txBody>
      </p:sp>
    </p:spTree>
    <p:extLst>
      <p:ext uri="{BB962C8B-B14F-4D97-AF65-F5344CB8AC3E}">
        <p14:creationId xmlns:p14="http://schemas.microsoft.com/office/powerpoint/2010/main" val="879608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114800"/>
            <a:ext cx="6216352" cy="4343400"/>
          </a:xfrm>
        </p:spPr>
        <p:txBody>
          <a:bodyPr/>
          <a:lstStyle/>
          <a:p>
            <a:pPr algn="l"/>
            <a:r>
              <a:rPr lang="en-US" sz="2000" b="0" i="0" u="none" strike="noStrike" baseline="0" dirty="0">
                <a:latin typeface="Arial Narrow" panose="020B0606020202030204" pitchFamily="34" charset="0"/>
              </a:rPr>
              <a:t>We can reason that when we are dealing with large transnational free-ranging populations we could be in maintenance mode – we restore resource gradients as best possible can force variable habitat of use</a:t>
            </a:r>
            <a:r>
              <a:rPr lang="en-US" sz="2000" dirty="0">
                <a:latin typeface="Arial Narrow" panose="020B0606020202030204" pitchFamily="34" charset="0"/>
              </a:rPr>
              <a:t>. </a:t>
            </a:r>
            <a:r>
              <a:rPr lang="en-US" sz="2000" b="0" i="0" u="none" strike="noStrike" baseline="0" dirty="0">
                <a:latin typeface="Arial Narrow" panose="020B0606020202030204" pitchFamily="34" charset="0"/>
              </a:rPr>
              <a:t>In confined populations we often are in a re-active mode doing damage control of a population that has gone beyond the ecological limits – we show due diligence &amp; reduce numbers aggressively through several considerations before culling. In pro-active mode we control populations given that the resource gradients cannot do that for us, but we also force variable use of habitat. We also integrate our many small populations in a meta-population framework &amp; thereby generate an overall population of 5,000 to 6,000 elephants in our small reserve that act as one population &amp; make a significant contribution to elephant </a:t>
            </a:r>
            <a:r>
              <a:rPr lang="en-ZA" sz="2000" b="0" i="0" u="none" strike="noStrike" baseline="0" dirty="0">
                <a:latin typeface="Arial Narrow" panose="020B0606020202030204" pitchFamily="34" charset="0"/>
              </a:rPr>
              <a:t>aspirations.</a:t>
            </a:r>
            <a:endParaRPr lang="en-ZA" sz="2000"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B0323445-067A-4D3C-BDB7-3F23532D5C9D}" type="slidenum">
              <a:rPr lang="en-GB" smtClean="0"/>
              <a:t>19</a:t>
            </a:fld>
            <a:endParaRPr lang="en-GB" dirty="0"/>
          </a:p>
        </p:txBody>
      </p:sp>
    </p:spTree>
    <p:extLst>
      <p:ext uri="{BB962C8B-B14F-4D97-AF65-F5344CB8AC3E}">
        <p14:creationId xmlns:p14="http://schemas.microsoft.com/office/powerpoint/2010/main" val="7496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do you see when you look at this picture? Some will look at the herd of elephants, others will see the destruction of the baobab tree and very few will see the ecosystem processes taking place. Each will have a perception of what is happening, a value judgement, for some it will be there are too many elephants. As scientists and ecosystem managers we also have our perceptions and values, but we have the responsibility to put these aside and look at the facts, to manage systems effectively. </a:t>
            </a:r>
            <a:endParaRPr lang="en-ZA" dirty="0"/>
          </a:p>
        </p:txBody>
      </p:sp>
      <p:sp>
        <p:nvSpPr>
          <p:cNvPr id="4" name="Slide Number Placeholder 3"/>
          <p:cNvSpPr>
            <a:spLocks noGrp="1"/>
          </p:cNvSpPr>
          <p:nvPr>
            <p:ph type="sldNum" sz="quarter" idx="5"/>
          </p:nvPr>
        </p:nvSpPr>
        <p:spPr/>
        <p:txBody>
          <a:bodyPr/>
          <a:lstStyle/>
          <a:p>
            <a:fld id="{B0323445-067A-4D3C-BDB7-3F23532D5C9D}" type="slidenum">
              <a:rPr lang="en-GB" smtClean="0"/>
              <a:t>2</a:t>
            </a:fld>
            <a:endParaRPr lang="en-GB" dirty="0"/>
          </a:p>
        </p:txBody>
      </p:sp>
    </p:spTree>
    <p:extLst>
      <p:ext uri="{BB962C8B-B14F-4D97-AF65-F5344CB8AC3E}">
        <p14:creationId xmlns:p14="http://schemas.microsoft.com/office/powerpoint/2010/main" val="4085540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latin typeface="CIDFont+F1"/>
              </a:rPr>
              <a:t>A key insight for South Africa then is that ecological influences of elephants is at a </a:t>
            </a:r>
            <a:r>
              <a:rPr lang="en-ZA" sz="1800" b="0" i="0" u="none" strike="noStrike" baseline="0" dirty="0">
                <a:latin typeface="CIDFont+F1"/>
              </a:rPr>
              <a:t>local scale. I</a:t>
            </a:r>
            <a:r>
              <a:rPr lang="en-US" sz="1800" b="0" i="0" u="none" strike="noStrike" baseline="0" dirty="0">
                <a:latin typeface="CIDFont+F1"/>
              </a:rPr>
              <a:t>t is about where elephants spent time, how sensitive the place is that they at, what they doing &amp; whether it is cows or bulls. Water, food, comfort &amp; safety that elephant perceive in turn influence how </a:t>
            </a:r>
            <a:r>
              <a:rPr lang="en-ZA" sz="1800" b="0" i="0" u="none" strike="noStrike" baseline="0" dirty="0">
                <a:latin typeface="CIDFont+F1"/>
              </a:rPr>
              <a:t>elephants use the landscape. </a:t>
            </a:r>
            <a:r>
              <a:rPr lang="en-US" sz="1800" b="0" i="0" u="none" strike="noStrike" baseline="0" dirty="0">
                <a:latin typeface="CIDFont+F1"/>
              </a:rPr>
              <a:t>Elephant influences depend on that use at the local scale. These insights suggest that South Africa thus need to focus on manipulating landscape features to manage the influences of elephants on various conservation </a:t>
            </a:r>
            <a:r>
              <a:rPr lang="en-ZA" sz="1800" b="0" i="0" u="none" strike="noStrike" baseline="0" dirty="0">
                <a:latin typeface="CIDFont+F1"/>
              </a:rPr>
              <a:t>values.</a:t>
            </a:r>
          </a:p>
        </p:txBody>
      </p:sp>
      <p:sp>
        <p:nvSpPr>
          <p:cNvPr id="4" name="Slide Number Placeholder 3"/>
          <p:cNvSpPr>
            <a:spLocks noGrp="1"/>
          </p:cNvSpPr>
          <p:nvPr>
            <p:ph type="sldNum" sz="quarter" idx="5"/>
          </p:nvPr>
        </p:nvSpPr>
        <p:spPr/>
        <p:txBody>
          <a:bodyPr/>
          <a:lstStyle/>
          <a:p>
            <a:fld id="{B0323445-067A-4D3C-BDB7-3F23532D5C9D}" type="slidenum">
              <a:rPr lang="en-GB" smtClean="0"/>
              <a:t>20</a:t>
            </a:fld>
            <a:endParaRPr lang="en-GB" dirty="0"/>
          </a:p>
        </p:txBody>
      </p:sp>
    </p:spTree>
    <p:extLst>
      <p:ext uri="{BB962C8B-B14F-4D97-AF65-F5344CB8AC3E}">
        <p14:creationId xmlns:p14="http://schemas.microsoft.com/office/powerpoint/2010/main" val="4134591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latin typeface="Arial Narrow" panose="020B0606020202030204" pitchFamily="34" charset="0"/>
                <a:cs typeface="Arial" panose="020B0604020202020204" pitchFamily="34" charset="0"/>
              </a:rPr>
              <a:t>Acknowledging that systems are complex take us away from </a:t>
            </a:r>
            <a:r>
              <a:rPr lang="en-ZA" altLang="en-US" sz="1200" dirty="0">
                <a:latin typeface="Arial Narrow" panose="020B0606020202030204" pitchFamily="34" charset="0"/>
                <a:cs typeface="Arial" panose="020B0604020202020204" pitchFamily="34" charset="0"/>
              </a:rPr>
              <a:t>an overbearing emphasis on recipes/blueprints/best practice/</a:t>
            </a:r>
            <a:r>
              <a:rPr lang="en-ZA" altLang="en-US" sz="1200" dirty="0" err="1">
                <a:latin typeface="Arial Narrow" panose="020B0606020202030204" pitchFamily="34" charset="0"/>
                <a:cs typeface="Arial" panose="020B0604020202020204" pitchFamily="34" charset="0"/>
              </a:rPr>
              <a:t>logframes</a:t>
            </a:r>
            <a:r>
              <a:rPr lang="en-ZA" altLang="en-US" sz="1200" dirty="0">
                <a:latin typeface="Arial Narrow" panose="020B0606020202030204" pitchFamily="34" charset="0"/>
                <a:cs typeface="Arial" panose="020B0604020202020204" pitchFamily="34" charset="0"/>
              </a:rPr>
              <a:t> </a:t>
            </a:r>
            <a:r>
              <a:rPr lang="en-ZA" altLang="en-US" sz="1200">
                <a:latin typeface="Arial Narrow" panose="020B0606020202030204" pitchFamily="34" charset="0"/>
                <a:cs typeface="Arial" panose="020B0604020202020204" pitchFamily="34" charset="0"/>
              </a:rPr>
              <a:t>etc. </a:t>
            </a:r>
            <a:r>
              <a:rPr lang="en-ZA" sz="1200">
                <a:latin typeface="Arial Narrow" panose="020B0606020202030204" pitchFamily="34" charset="0"/>
                <a:cs typeface="Arial" panose="020B0604020202020204" pitchFamily="34" charset="0"/>
              </a:rPr>
              <a:t>Towards </a:t>
            </a:r>
            <a:r>
              <a:rPr lang="en-ZA" sz="1200" dirty="0">
                <a:latin typeface="Arial Narrow" panose="020B0606020202030204" pitchFamily="34" charset="0"/>
                <a:cs typeface="Arial" panose="020B0604020202020204" pitchFamily="34" charset="0"/>
              </a:rPr>
              <a:t>a </a:t>
            </a:r>
            <a:r>
              <a:rPr lang="en-ZA" altLang="en-US" sz="1200" dirty="0">
                <a:latin typeface="Arial Narrow" panose="020B0606020202030204" pitchFamily="34" charset="0"/>
                <a:cs typeface="Arial" panose="020B0604020202020204" pitchFamily="34" charset="0"/>
              </a:rPr>
              <a:t>new and challenging domain where we devolve thinking and observing, </a:t>
            </a:r>
            <a:r>
              <a:rPr lang="en-ZA" altLang="en-US" sz="1200" i="1" dirty="0">
                <a:latin typeface="Arial Narrow" panose="020B0606020202030204" pitchFamily="34" charset="0"/>
                <a:cs typeface="Arial" panose="020B0604020202020204" pitchFamily="34" charset="0"/>
              </a:rPr>
              <a:t>sensing, probing and responding to the lowest sensible decision-making level</a:t>
            </a:r>
          </a:p>
          <a:p>
            <a:endParaRPr lang="en-ZA" dirty="0"/>
          </a:p>
        </p:txBody>
      </p:sp>
    </p:spTree>
    <p:extLst>
      <p:ext uri="{BB962C8B-B14F-4D97-AF65-F5344CB8AC3E}">
        <p14:creationId xmlns:p14="http://schemas.microsoft.com/office/powerpoint/2010/main" val="375312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01CF09-873E-4B75-916F-5208E488348A}" type="slidenum">
              <a:rPr lang="en-US" smtClean="0">
                <a:latin typeface="Times New Roman" pitchFamily="18" charset="0"/>
              </a:rPr>
              <a:pPr/>
              <a:t>22</a:t>
            </a:fld>
            <a:endParaRPr lang="en-US">
              <a:latin typeface="Times New Roman" pitchFamily="18" charset="0"/>
            </a:endParaRPr>
          </a:p>
        </p:txBody>
      </p:sp>
    </p:spTree>
    <p:extLst>
      <p:ext uri="{BB962C8B-B14F-4D97-AF65-F5344CB8AC3E}">
        <p14:creationId xmlns:p14="http://schemas.microsoft.com/office/powerpoint/2010/main" val="427585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211959"/>
            <a:ext cx="5551512" cy="4473253"/>
          </a:xfrm>
        </p:spPr>
        <p:txBody>
          <a:bodyPr/>
          <a:lstStyle/>
          <a:p>
            <a:pPr algn="l"/>
            <a:r>
              <a:rPr lang="en-US" sz="1600" b="0" i="0" u="none" strike="noStrike" baseline="0" dirty="0">
                <a:latin typeface="Arial Narrow" panose="020B0606020202030204" pitchFamily="34" charset="0"/>
              </a:rPr>
              <a:t>So, what is the status in South Africa?</a:t>
            </a:r>
          </a:p>
          <a:p>
            <a:pPr algn="l"/>
            <a:r>
              <a:rPr lang="en-US" sz="1600" b="0" i="0" u="none" strike="noStrike" baseline="0" dirty="0">
                <a:latin typeface="Arial Narrow" panose="020B0606020202030204" pitchFamily="34" charset="0"/>
              </a:rPr>
              <a:t>None of the populations in South Africa are declining. Poaching threats are low with recent peaks being approximately 80 elephants in 2018, &lt;0.01% of South Africa’s total elephant population.</a:t>
            </a:r>
          </a:p>
          <a:p>
            <a:pPr algn="l"/>
            <a:r>
              <a:rPr lang="en-US" sz="1600" b="0" i="0" u="none" strike="noStrike" baseline="0" dirty="0">
                <a:latin typeface="Arial Narrow" panose="020B0606020202030204" pitchFamily="34" charset="0"/>
              </a:rPr>
              <a:t>Elephants are fragmented in many small populations and a few large ones with ownership that varies although most live in State protected areas. 84 localities have elephants confined by fences in relatively small areas. Approximately 70% of South Africa’s elephants live in protected areas that are part of </a:t>
            </a:r>
            <a:r>
              <a:rPr lang="en-ZA" sz="1600" b="0" i="0" u="none" strike="noStrike" baseline="0" dirty="0">
                <a:latin typeface="Arial Narrow" panose="020B0606020202030204" pitchFamily="34" charset="0"/>
              </a:rPr>
              <a:t>TFCAs.</a:t>
            </a:r>
          </a:p>
          <a:p>
            <a:pPr algn="l"/>
            <a:r>
              <a:rPr lang="en-US" sz="1600" b="0" i="0" u="none" strike="noStrike" baseline="0" dirty="0">
                <a:latin typeface="Arial Narrow" panose="020B0606020202030204" pitchFamily="34" charset="0"/>
              </a:rPr>
              <a:t>They move freely between countries, without passports!</a:t>
            </a:r>
          </a:p>
          <a:p>
            <a:pPr algn="l"/>
            <a:r>
              <a:rPr lang="en-US" sz="1600" b="0" i="0" u="none" strike="noStrike" baseline="0" dirty="0">
                <a:latin typeface="Arial Narrow" panose="020B0606020202030204" pitchFamily="34" charset="0"/>
              </a:rPr>
              <a:t>There are concerns about increasing populations, especially those on smaller properties where often populations are under contraceptive control. South Africa recognizes the conservation value of smaller populations could improve through applying a meta-population approaches. In addition, the development of linkages such as corridors could benefit from learning &amp; </a:t>
            </a:r>
            <a:r>
              <a:rPr lang="en-ZA" sz="1600" b="0" i="0" u="none" strike="noStrike" baseline="0" dirty="0">
                <a:latin typeface="Arial Narrow" panose="020B0606020202030204" pitchFamily="34" charset="0"/>
              </a:rPr>
              <a:t>collaborating with other countries.</a:t>
            </a:r>
            <a:endParaRPr lang="en-ZA" sz="16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0E6F116A-F8B6-42A4-B04F-9D8D82EB4801}" type="slidenum">
              <a:rPr lang="en-ZA" smtClean="0"/>
              <a:t>3</a:t>
            </a:fld>
            <a:endParaRPr lang="en-ZA" dirty="0"/>
          </a:p>
        </p:txBody>
      </p:sp>
    </p:spTree>
    <p:extLst>
      <p:ext uri="{BB962C8B-B14F-4D97-AF65-F5344CB8AC3E}">
        <p14:creationId xmlns:p14="http://schemas.microsoft.com/office/powerpoint/2010/main" val="3816367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000" dirty="0">
                <a:latin typeface="Arial Narrow" panose="020B0606020202030204" pitchFamily="34" charset="0"/>
              </a:rPr>
              <a:t>• Let us consider some key lessons learned with for now the focus on Kruger.</a:t>
            </a:r>
          </a:p>
          <a:p>
            <a:r>
              <a:rPr lang="en-US" sz="2000" dirty="0">
                <a:latin typeface="Arial Narrow" panose="020B0606020202030204" pitchFamily="34" charset="0"/>
              </a:rPr>
              <a:t>• Both in Kruger and </a:t>
            </a:r>
            <a:r>
              <a:rPr lang="en-US" sz="2000" dirty="0" err="1">
                <a:latin typeface="Arial Narrow" panose="020B0606020202030204" pitchFamily="34" charset="0"/>
              </a:rPr>
              <a:t>Gonarazhou</a:t>
            </a:r>
            <a:r>
              <a:rPr lang="en-US" sz="2000" dirty="0">
                <a:latin typeface="Arial Narrow" panose="020B0606020202030204" pitchFamily="34" charset="0"/>
              </a:rPr>
              <a:t> elephants increased when population control stopped. In </a:t>
            </a:r>
            <a:r>
              <a:rPr lang="en-US" sz="2000" dirty="0" err="1">
                <a:latin typeface="Arial Narrow" panose="020B0606020202030204" pitchFamily="34" charset="0"/>
              </a:rPr>
              <a:t>Gonarezhou</a:t>
            </a:r>
            <a:r>
              <a:rPr lang="en-US" sz="2000" dirty="0">
                <a:latin typeface="Arial Narrow" panose="020B0606020202030204" pitchFamily="34" charset="0"/>
              </a:rPr>
              <a:t> populations indicate density-dependence in growth. Published work suggest stabilizing dynamics around 35,000 to 40,000 elephants in Kruger, around 10,000 to 15,000 in </a:t>
            </a:r>
            <a:r>
              <a:rPr lang="en-US" sz="2000" dirty="0" err="1">
                <a:latin typeface="Arial Narrow" panose="020B0606020202030204" pitchFamily="34" charset="0"/>
              </a:rPr>
              <a:t>Gonarazhou</a:t>
            </a:r>
            <a:r>
              <a:rPr lang="en-US" sz="2000" dirty="0">
                <a:latin typeface="Arial Narrow" panose="020B0606020202030204" pitchFamily="34" charset="0"/>
              </a:rPr>
              <a:t>, and around another 30,000 in Limpopo National Park.</a:t>
            </a:r>
          </a:p>
        </p:txBody>
      </p:sp>
      <p:sp>
        <p:nvSpPr>
          <p:cNvPr id="4" name="Slide Number Placeholder 3"/>
          <p:cNvSpPr>
            <a:spLocks noGrp="1"/>
          </p:cNvSpPr>
          <p:nvPr>
            <p:ph type="sldNum" sz="quarter" idx="10"/>
          </p:nvPr>
        </p:nvSpPr>
        <p:spPr/>
        <p:txBody>
          <a:bodyPr/>
          <a:lstStyle/>
          <a:p>
            <a:pPr>
              <a:defRPr/>
            </a:pPr>
            <a:fld id="{C7F941AE-C6DD-44A9-8185-A666A60943EE}" type="slidenum">
              <a:rPr lang="en-US" smtClean="0"/>
              <a:pPr>
                <a:defRPr/>
              </a:pPr>
              <a:t>4</a:t>
            </a:fld>
            <a:endParaRPr lang="en-US"/>
          </a:p>
        </p:txBody>
      </p:sp>
    </p:spTree>
    <p:extLst>
      <p:ext uri="{BB962C8B-B14F-4D97-AF65-F5344CB8AC3E}">
        <p14:creationId xmlns:p14="http://schemas.microsoft.com/office/powerpoint/2010/main" val="101495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000" b="0" i="0" u="none" strike="noStrike" baseline="0" dirty="0">
                <a:latin typeface="Arial Narrow" panose="020B0606020202030204" pitchFamily="34" charset="0"/>
              </a:rPr>
              <a:t>• So does this spell ecological meltdown for the future, let alone social melt-down?</a:t>
            </a:r>
          </a:p>
          <a:p>
            <a:pPr algn="l"/>
            <a:r>
              <a:rPr lang="en-US" sz="2000" b="0" i="0" u="none" strike="noStrike" baseline="0" dirty="0">
                <a:latin typeface="Arial Narrow" panose="020B0606020202030204" pitchFamily="34" charset="0"/>
              </a:rPr>
              <a:t>• Let us explore some information.</a:t>
            </a:r>
            <a:endParaRPr lang="en-ZA" sz="2000"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B0323445-067A-4D3C-BDB7-3F23532D5C9D}" type="slidenum">
              <a:rPr lang="en-GB" smtClean="0"/>
              <a:t>5</a:t>
            </a:fld>
            <a:endParaRPr lang="en-GB" dirty="0"/>
          </a:p>
        </p:txBody>
      </p:sp>
    </p:spTree>
    <p:extLst>
      <p:ext uri="{BB962C8B-B14F-4D97-AF65-F5344CB8AC3E}">
        <p14:creationId xmlns:p14="http://schemas.microsoft.com/office/powerpoint/2010/main" val="4085540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476672" y="4488921"/>
            <a:ext cx="5904656" cy="4114800"/>
          </a:xfrm>
        </p:spPr>
        <p:txBody>
          <a:bodyPr/>
          <a:lstStyle/>
          <a:p>
            <a:pPr algn="l"/>
            <a:r>
              <a:rPr lang="en-US" sz="2000" b="0" i="0" u="none" strike="noStrike" baseline="0" dirty="0">
                <a:latin typeface="Arial Narrow" panose="020B0606020202030204" pitchFamily="34" charset="0"/>
              </a:rPr>
              <a:t>In Kruger, there was a record of trees falling since the 1940s. Trees were considered endangered &amp; that 15% of debarked trees will have </a:t>
            </a:r>
            <a:r>
              <a:rPr lang="en-ZA" sz="2000" b="0" i="0" u="none" strike="noStrike" baseline="0" dirty="0">
                <a:latin typeface="Arial Narrow" panose="020B0606020202030204" pitchFamily="34" charset="0"/>
              </a:rPr>
              <a:t>detrimental effects on them. </a:t>
            </a:r>
            <a:r>
              <a:rPr lang="en-US" sz="2000" b="0" i="0" u="none" strike="noStrike" baseline="0" dirty="0">
                <a:latin typeface="Arial Narrow" panose="020B0606020202030204" pitchFamily="34" charset="0"/>
              </a:rPr>
              <a:t>Treefalls varied on landscapes &amp; between time periods. 1940s to 1960s much were on basalts &amp; later, also on granites. A key point is that trees kept on falling over during culling periods. Several studies highlighted that treefall is linked to elephant, soil, &amp; fire. Elephant is an important explanatory factor - bulls more so than mixed herds. Woody cover, or shrubs, increase everywhere except when there are </a:t>
            </a:r>
            <a:r>
              <a:rPr lang="en-ZA" sz="2000" b="0" i="0" u="none" strike="noStrike" baseline="0" dirty="0">
                <a:latin typeface="Arial Narrow" panose="020B0606020202030204" pitchFamily="34" charset="0"/>
              </a:rPr>
              <a:t>elephants present. </a:t>
            </a:r>
            <a:r>
              <a:rPr lang="en-US" sz="2000" b="0" i="0" u="none" strike="noStrike" baseline="0" dirty="0">
                <a:latin typeface="Arial Narrow" panose="020B0606020202030204" pitchFamily="34" charset="0"/>
              </a:rPr>
              <a:t>Elephants thus acted as mediator of bush encroachment that are primarily resulting </a:t>
            </a:r>
            <a:r>
              <a:rPr lang="en-ZA" sz="2000" b="0" i="0" u="none" strike="noStrike" baseline="0" dirty="0">
                <a:latin typeface="Arial Narrow" panose="020B0606020202030204" pitchFamily="34" charset="0"/>
              </a:rPr>
              <a:t>from increased atmospheric carbon.</a:t>
            </a:r>
            <a:endParaRPr lang="en-US" sz="20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4F9573E9-C47E-4279-A5DC-F4DDD7D41092}" type="slidenum">
              <a:rPr lang="en-US" smtClean="0"/>
              <a:pPr/>
              <a:t>6</a:t>
            </a:fld>
            <a:endParaRPr lang="en-US"/>
          </a:p>
        </p:txBody>
      </p:sp>
    </p:spTree>
    <p:extLst>
      <p:ext uri="{BB962C8B-B14F-4D97-AF65-F5344CB8AC3E}">
        <p14:creationId xmlns:p14="http://schemas.microsoft.com/office/powerpoint/2010/main" val="802701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114800"/>
            <a:ext cx="6096000" cy="4335281"/>
          </a:xfrm>
        </p:spPr>
        <p:txBody>
          <a:bodyPr/>
          <a:lstStyle/>
          <a:p>
            <a:pPr algn="l"/>
            <a:r>
              <a:rPr lang="en-US" sz="2000" b="0" i="0" u="none" strike="noStrike" baseline="0" dirty="0">
                <a:latin typeface="Arial Narrow" panose="020B0606020202030204" pitchFamily="34" charset="0"/>
              </a:rPr>
              <a:t>It is believed that elephant impact is associated with how many elephants there </a:t>
            </a:r>
            <a:r>
              <a:rPr lang="en-ZA" sz="2000" b="0" i="0" u="none" strike="noStrike" baseline="0" dirty="0">
                <a:latin typeface="Arial Narrow" panose="020B0606020202030204" pitchFamily="34" charset="0"/>
              </a:rPr>
              <a:t>are. </a:t>
            </a:r>
            <a:r>
              <a:rPr lang="en-US" sz="2000" b="0" i="0" u="none" strike="noStrike" baseline="0" dirty="0">
                <a:latin typeface="Arial Narrow" panose="020B0606020202030204" pitchFamily="34" charset="0"/>
              </a:rPr>
              <a:t>Scientific evidence cannot find a clear link between elephant impacts &amp; </a:t>
            </a:r>
            <a:r>
              <a:rPr lang="en-ZA" sz="2000" b="0" i="0" u="none" strike="noStrike" baseline="0" dirty="0">
                <a:latin typeface="Arial Narrow" panose="020B0606020202030204" pitchFamily="34" charset="0"/>
              </a:rPr>
              <a:t>elephant numbers. </a:t>
            </a:r>
            <a:r>
              <a:rPr lang="en-US" sz="2000" b="0" i="0" u="none" strike="noStrike" baseline="0" dirty="0">
                <a:latin typeface="Arial Narrow" panose="020B0606020202030204" pitchFamily="34" charset="0"/>
              </a:rPr>
              <a:t>There is a lot of elephant impact, but impact is not everywhere the same or at </a:t>
            </a:r>
            <a:r>
              <a:rPr lang="en-ZA" sz="2000" b="0" i="0" u="none" strike="noStrike" baseline="0" dirty="0">
                <a:latin typeface="Arial Narrow" panose="020B0606020202030204" pitchFamily="34" charset="0"/>
              </a:rPr>
              <a:t>the same intensity. </a:t>
            </a:r>
            <a:r>
              <a:rPr lang="en-US" sz="2000" b="0" i="0" u="none" strike="noStrike" baseline="0" dirty="0">
                <a:latin typeface="Arial Narrow" panose="020B0606020202030204" pitchFamily="34" charset="0"/>
              </a:rPr>
              <a:t>An elephant in southern Kruger is not even aware of habitat &amp; food </a:t>
            </a:r>
            <a:r>
              <a:rPr lang="en-ZA" sz="2000" b="0" i="0" u="none" strike="noStrike" baseline="0" dirty="0">
                <a:latin typeface="Arial Narrow" panose="020B0606020202030204" pitchFamily="34" charset="0"/>
              </a:rPr>
              <a:t>in the far north. </a:t>
            </a:r>
            <a:r>
              <a:rPr lang="en-US" sz="2000" b="0" i="0" u="none" strike="noStrike" baseline="0" dirty="0">
                <a:latin typeface="Arial Narrow" panose="020B0606020202030204" pitchFamily="34" charset="0"/>
              </a:rPr>
              <a:t>Elephants like certain trees - simply reducing numbers in the Park would not result in those elephants stop liking those trees &amp; going to the places &amp; use those trees. Some vegetation or species are more sensitive to elephant use than </a:t>
            </a:r>
            <a:r>
              <a:rPr lang="en-ZA" sz="2000" b="0" i="0" u="none" strike="noStrike" baseline="0" dirty="0">
                <a:latin typeface="Arial Narrow" panose="020B0606020202030204" pitchFamily="34" charset="0"/>
              </a:rPr>
              <a:t>others. </a:t>
            </a:r>
            <a:r>
              <a:rPr lang="en-US" sz="2000" b="0" i="0" u="none" strike="noStrike" baseline="0" dirty="0">
                <a:latin typeface="Arial Narrow" panose="020B0606020202030204" pitchFamily="34" charset="0"/>
              </a:rPr>
              <a:t>These finding from 370 odd scientific papers over a 70-year study challenge the key assumption of simply managing elephant numbers alone is enough to deal with elephant influences on nature or people.</a:t>
            </a:r>
            <a:endParaRPr lang="en-ZA" sz="2000"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B0323445-067A-4D3C-BDB7-3F23532D5C9D}" type="slidenum">
              <a:rPr lang="en-GB" smtClean="0"/>
              <a:t>7</a:t>
            </a:fld>
            <a:endParaRPr lang="en-GB" dirty="0"/>
          </a:p>
        </p:txBody>
      </p:sp>
    </p:spTree>
    <p:extLst>
      <p:ext uri="{BB962C8B-B14F-4D97-AF65-F5344CB8AC3E}">
        <p14:creationId xmlns:p14="http://schemas.microsoft.com/office/powerpoint/2010/main" val="1410146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114800"/>
          </a:xfrm>
        </p:spPr>
        <p:txBody>
          <a:bodyPr/>
          <a:lstStyle/>
          <a:p>
            <a:pPr algn="l"/>
            <a:r>
              <a:rPr lang="en-US" sz="2000" b="0" i="0" u="none" strike="noStrike" baseline="0" dirty="0">
                <a:latin typeface="Arial Narrow" panose="020B0606020202030204" pitchFamily="34" charset="0"/>
              </a:rPr>
              <a:t>The influence of large mammals, like elephants, linked to how intensely they use specific </a:t>
            </a:r>
            <a:r>
              <a:rPr lang="en-ZA" sz="2000" b="0" i="0" u="none" strike="noStrike" baseline="0" dirty="0">
                <a:latin typeface="Arial Narrow" panose="020B0606020202030204" pitchFamily="34" charset="0"/>
              </a:rPr>
              <a:t>localities. </a:t>
            </a:r>
            <a:r>
              <a:rPr lang="en-US" sz="2000" b="0" i="0" u="none" strike="noStrike" baseline="0" dirty="0">
                <a:latin typeface="Arial Narrow" panose="020B0606020202030204" pitchFamily="34" charset="0"/>
              </a:rPr>
              <a:t>Our context influence that a lot. On the left is an illustration of what may have been the historical setting for </a:t>
            </a:r>
            <a:r>
              <a:rPr lang="en-ZA" sz="2000" b="0" i="0" u="none" strike="noStrike" baseline="0" dirty="0">
                <a:latin typeface="Arial Narrow" panose="020B0606020202030204" pitchFamily="34" charset="0"/>
              </a:rPr>
              <a:t>elephants &amp; suitable habitat. </a:t>
            </a:r>
            <a:r>
              <a:rPr lang="en-US" sz="2000" b="0" i="0" u="none" strike="noStrike" baseline="0" dirty="0">
                <a:latin typeface="Arial Narrow" panose="020B0606020202030204" pitchFamily="34" charset="0"/>
              </a:rPr>
              <a:t>Small dry season home ranges focused on water, come the wet season water was distributed more widely, &amp; elephants used those areas. The outcome is that seasonal wet &amp; dry season home ranges did not overlap much and during the growing season ecological systems could respond in the absence of </a:t>
            </a:r>
            <a:r>
              <a:rPr lang="en-ZA" sz="2000" b="0" i="0" u="none" strike="noStrike" baseline="0" dirty="0">
                <a:latin typeface="Arial Narrow" panose="020B0606020202030204" pitchFamily="34" charset="0"/>
              </a:rPr>
              <a:t>intense elephant use. </a:t>
            </a:r>
            <a:r>
              <a:rPr lang="en-US" sz="2000" b="0" i="0" u="none" strike="noStrike" baseline="0" dirty="0">
                <a:latin typeface="Arial Narrow" panose="020B0606020202030204" pitchFamily="34" charset="0"/>
              </a:rPr>
              <a:t>Today, we have fragmented elephant habitat, we keep elephants in confined areas, typically in South Africa by fences, place water all over the landscape &amp; lead elephants to use the same areas both in the wet &amp; dry season.</a:t>
            </a:r>
            <a:endParaRPr lang="en-ZA" sz="20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B0323445-067A-4D3C-BDB7-3F23532D5C9D}" type="slidenum">
              <a:rPr lang="en-GB" smtClean="0"/>
              <a:t>8</a:t>
            </a:fld>
            <a:endParaRPr lang="en-GB" dirty="0"/>
          </a:p>
        </p:txBody>
      </p:sp>
    </p:spTree>
    <p:extLst>
      <p:ext uri="{BB962C8B-B14F-4D97-AF65-F5344CB8AC3E}">
        <p14:creationId xmlns:p14="http://schemas.microsoft.com/office/powerpoint/2010/main" val="2999746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114800"/>
            <a:ext cx="6096000" cy="4343400"/>
          </a:xfrm>
        </p:spPr>
        <p:txBody>
          <a:bodyPr>
            <a:noAutofit/>
          </a:bodyPr>
          <a:lstStyle/>
          <a:p>
            <a:pPr algn="l"/>
            <a:r>
              <a:rPr lang="en-US" sz="2000" b="0" i="0" u="none" strike="noStrike" baseline="0" dirty="0">
                <a:latin typeface="Arial Narrow" panose="020B0606020202030204" pitchFamily="34" charset="0"/>
              </a:rPr>
              <a:t>The reflection suggest a paradigm shift is required to compliment our </a:t>
            </a:r>
            <a:r>
              <a:rPr lang="en-ZA" sz="2000" b="0" i="0" u="none" strike="noStrike" baseline="0" dirty="0">
                <a:latin typeface="Arial Narrow" panose="020B0606020202030204" pitchFamily="34" charset="0"/>
              </a:rPr>
              <a:t>understanding thus far. </a:t>
            </a:r>
            <a:r>
              <a:rPr lang="en-US" sz="2000" b="0" i="0" u="none" strike="noStrike" baseline="0" dirty="0">
                <a:latin typeface="Arial Narrow" panose="020B0606020202030204" pitchFamily="34" charset="0"/>
              </a:rPr>
              <a:t>Elephant impact is local, &amp; associated with water, food comfort &amp; safety – this determines how much time elephants spent at a locality. Authorities need to manage the locality where elephant impact takes place rather than simply reducing elephant numbers. This require defining what exactly is making elephants spend lots of </a:t>
            </a:r>
            <a:r>
              <a:rPr lang="en-ZA" sz="2000" b="0" i="0" u="none" strike="noStrike" baseline="0" dirty="0">
                <a:latin typeface="Arial Narrow" panose="020B0606020202030204" pitchFamily="34" charset="0"/>
              </a:rPr>
              <a:t>time at a locality. </a:t>
            </a:r>
            <a:r>
              <a:rPr lang="en-US" sz="2000" b="0" i="0" u="none" strike="noStrike" baseline="0" dirty="0">
                <a:latin typeface="Arial Narrow" panose="020B0606020202030204" pitchFamily="34" charset="0"/>
              </a:rPr>
              <a:t>Do interventions to interfere with the mechanisms that make elephants spend a lot of time at a place. It means managing impacts, not elephants, &amp; do so differently at different places at </a:t>
            </a:r>
            <a:r>
              <a:rPr lang="en-ZA" sz="2000" b="0" i="0" u="none" strike="noStrike" baseline="0" dirty="0">
                <a:latin typeface="Arial Narrow" panose="020B0606020202030204" pitchFamily="34" charset="0"/>
              </a:rPr>
              <a:t>different times. </a:t>
            </a:r>
            <a:r>
              <a:rPr lang="en-US" sz="2000" b="0" i="0" u="none" strike="noStrike" baseline="0" dirty="0">
                <a:latin typeface="Arial Narrow" panose="020B0606020202030204" pitchFamily="34" charset="0"/>
              </a:rPr>
              <a:t>Manipulating an essential resource, water is a first start. For example, population growth was reduced substantially following water closures in Kruger despite stopping the culling of elephants.</a:t>
            </a:r>
            <a:endParaRPr lang="en-GB" sz="20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C7F941AE-C6DD-44A9-8185-A666A60943EE}" type="slidenum">
              <a:rPr lang="en-US" smtClean="0"/>
              <a:pPr>
                <a:defRPr/>
              </a:pPr>
              <a:t>9</a:t>
            </a:fld>
            <a:endParaRPr lang="en-US"/>
          </a:p>
        </p:txBody>
      </p:sp>
    </p:spTree>
    <p:extLst>
      <p:ext uri="{BB962C8B-B14F-4D97-AF65-F5344CB8AC3E}">
        <p14:creationId xmlns:p14="http://schemas.microsoft.com/office/powerpoint/2010/main" val="1128947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501606-5D52-4DAA-9723-F5CD008CDFA6}" type="datetimeFigureOut">
              <a:rPr lang="en-GB" smtClean="0"/>
              <a:t>25/11/2024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8C3B4E3-3862-4C77-9202-3A4513240263}" type="slidenum">
              <a:rPr lang="en-GB" smtClean="0"/>
              <a:t>‹#›</a:t>
            </a:fld>
            <a:endParaRPr lang="en-GB" dirty="0"/>
          </a:p>
        </p:txBody>
      </p:sp>
    </p:spTree>
    <p:extLst>
      <p:ext uri="{BB962C8B-B14F-4D97-AF65-F5344CB8AC3E}">
        <p14:creationId xmlns:p14="http://schemas.microsoft.com/office/powerpoint/2010/main" val="31920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501606-5D52-4DAA-9723-F5CD008CDFA6}" type="datetimeFigureOut">
              <a:rPr lang="en-GB" smtClean="0"/>
              <a:t>25/11/2024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8C3B4E3-3862-4C77-9202-3A4513240263}" type="slidenum">
              <a:rPr lang="en-GB" smtClean="0"/>
              <a:t>‹#›</a:t>
            </a:fld>
            <a:endParaRPr lang="en-GB" dirty="0"/>
          </a:p>
        </p:txBody>
      </p:sp>
    </p:spTree>
    <p:extLst>
      <p:ext uri="{BB962C8B-B14F-4D97-AF65-F5344CB8AC3E}">
        <p14:creationId xmlns:p14="http://schemas.microsoft.com/office/powerpoint/2010/main" val="556791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501606-5D52-4DAA-9723-F5CD008CDFA6}" type="datetimeFigureOut">
              <a:rPr lang="en-GB" smtClean="0"/>
              <a:t>25/11/2024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8C3B4E3-3862-4C77-9202-3A4513240263}" type="slidenum">
              <a:rPr lang="en-GB" smtClean="0"/>
              <a:t>‹#›</a:t>
            </a:fld>
            <a:endParaRPr lang="en-GB" dirty="0"/>
          </a:p>
        </p:txBody>
      </p:sp>
    </p:spTree>
    <p:extLst>
      <p:ext uri="{BB962C8B-B14F-4D97-AF65-F5344CB8AC3E}">
        <p14:creationId xmlns:p14="http://schemas.microsoft.com/office/powerpoint/2010/main" val="3018450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501606-5D52-4DAA-9723-F5CD008CDFA6}" type="datetimeFigureOut">
              <a:rPr lang="en-GB" smtClean="0"/>
              <a:t>25/11/2024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8C3B4E3-3862-4C77-9202-3A4513240263}" type="slidenum">
              <a:rPr lang="en-GB" smtClean="0"/>
              <a:t>‹#›</a:t>
            </a:fld>
            <a:endParaRPr lang="en-GB" dirty="0"/>
          </a:p>
        </p:txBody>
      </p:sp>
    </p:spTree>
    <p:extLst>
      <p:ext uri="{BB962C8B-B14F-4D97-AF65-F5344CB8AC3E}">
        <p14:creationId xmlns:p14="http://schemas.microsoft.com/office/powerpoint/2010/main" val="4115642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501606-5D52-4DAA-9723-F5CD008CDFA6}" type="datetimeFigureOut">
              <a:rPr lang="en-GB" smtClean="0"/>
              <a:t>25/11/2024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8C3B4E3-3862-4C77-9202-3A4513240263}" type="slidenum">
              <a:rPr lang="en-GB" smtClean="0"/>
              <a:t>‹#›</a:t>
            </a:fld>
            <a:endParaRPr lang="en-GB" dirty="0"/>
          </a:p>
        </p:txBody>
      </p:sp>
    </p:spTree>
    <p:extLst>
      <p:ext uri="{BB962C8B-B14F-4D97-AF65-F5344CB8AC3E}">
        <p14:creationId xmlns:p14="http://schemas.microsoft.com/office/powerpoint/2010/main" val="1700407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501606-5D52-4DAA-9723-F5CD008CDFA6}" type="datetimeFigureOut">
              <a:rPr lang="en-GB" smtClean="0"/>
              <a:t>25/11/2024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8C3B4E3-3862-4C77-9202-3A4513240263}" type="slidenum">
              <a:rPr lang="en-GB" smtClean="0"/>
              <a:t>‹#›</a:t>
            </a:fld>
            <a:endParaRPr lang="en-GB" dirty="0"/>
          </a:p>
        </p:txBody>
      </p:sp>
    </p:spTree>
    <p:extLst>
      <p:ext uri="{BB962C8B-B14F-4D97-AF65-F5344CB8AC3E}">
        <p14:creationId xmlns:p14="http://schemas.microsoft.com/office/powerpoint/2010/main" val="239157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501606-5D52-4DAA-9723-F5CD008CDFA6}" type="datetimeFigureOut">
              <a:rPr lang="en-GB" smtClean="0"/>
              <a:t>25/11/2024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8C3B4E3-3862-4C77-9202-3A4513240263}" type="slidenum">
              <a:rPr lang="en-GB" smtClean="0"/>
              <a:t>‹#›</a:t>
            </a:fld>
            <a:endParaRPr lang="en-GB" dirty="0"/>
          </a:p>
        </p:txBody>
      </p:sp>
    </p:spTree>
    <p:extLst>
      <p:ext uri="{BB962C8B-B14F-4D97-AF65-F5344CB8AC3E}">
        <p14:creationId xmlns:p14="http://schemas.microsoft.com/office/powerpoint/2010/main" val="765715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501606-5D52-4DAA-9723-F5CD008CDFA6}" type="datetimeFigureOut">
              <a:rPr lang="en-GB" smtClean="0"/>
              <a:t>25/11/2024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8C3B4E3-3862-4C77-9202-3A4513240263}" type="slidenum">
              <a:rPr lang="en-GB" smtClean="0"/>
              <a:t>‹#›</a:t>
            </a:fld>
            <a:endParaRPr lang="en-GB" dirty="0"/>
          </a:p>
        </p:txBody>
      </p:sp>
    </p:spTree>
    <p:extLst>
      <p:ext uri="{BB962C8B-B14F-4D97-AF65-F5344CB8AC3E}">
        <p14:creationId xmlns:p14="http://schemas.microsoft.com/office/powerpoint/2010/main" val="3444853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501606-5D52-4DAA-9723-F5CD008CDFA6}" type="datetimeFigureOut">
              <a:rPr lang="en-GB" smtClean="0"/>
              <a:t>25/11/2024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8C3B4E3-3862-4C77-9202-3A4513240263}" type="slidenum">
              <a:rPr lang="en-GB" smtClean="0"/>
              <a:t>‹#›</a:t>
            </a:fld>
            <a:endParaRPr lang="en-GB" dirty="0"/>
          </a:p>
        </p:txBody>
      </p:sp>
    </p:spTree>
    <p:extLst>
      <p:ext uri="{BB962C8B-B14F-4D97-AF65-F5344CB8AC3E}">
        <p14:creationId xmlns:p14="http://schemas.microsoft.com/office/powerpoint/2010/main" val="1579400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501606-5D52-4DAA-9723-F5CD008CDFA6}" type="datetimeFigureOut">
              <a:rPr lang="en-GB" smtClean="0"/>
              <a:t>25/11/2024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8C3B4E3-3862-4C77-9202-3A4513240263}" type="slidenum">
              <a:rPr lang="en-GB" smtClean="0"/>
              <a:t>‹#›</a:t>
            </a:fld>
            <a:endParaRPr lang="en-GB" dirty="0"/>
          </a:p>
        </p:txBody>
      </p:sp>
    </p:spTree>
    <p:extLst>
      <p:ext uri="{BB962C8B-B14F-4D97-AF65-F5344CB8AC3E}">
        <p14:creationId xmlns:p14="http://schemas.microsoft.com/office/powerpoint/2010/main" val="274433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501606-5D52-4DAA-9723-F5CD008CDFA6}" type="datetimeFigureOut">
              <a:rPr lang="en-GB" smtClean="0"/>
              <a:t>25/11/2024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8C3B4E3-3862-4C77-9202-3A4513240263}" type="slidenum">
              <a:rPr lang="en-GB" smtClean="0"/>
              <a:t>‹#›</a:t>
            </a:fld>
            <a:endParaRPr lang="en-GB" dirty="0"/>
          </a:p>
        </p:txBody>
      </p:sp>
    </p:spTree>
    <p:extLst>
      <p:ext uri="{BB962C8B-B14F-4D97-AF65-F5344CB8AC3E}">
        <p14:creationId xmlns:p14="http://schemas.microsoft.com/office/powerpoint/2010/main" val="271034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501606-5D52-4DAA-9723-F5CD008CDFA6}" type="datetimeFigureOut">
              <a:rPr lang="en-GB" smtClean="0"/>
              <a:t>25/11/2024</a:t>
            </a:fld>
            <a:endParaRPr lang="en-GB"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3B4E3-3862-4C77-9202-3A4513240263}" type="slidenum">
              <a:rPr lang="en-GB" smtClean="0"/>
              <a:t>‹#›</a:t>
            </a:fld>
            <a:endParaRPr lang="en-GB" dirty="0"/>
          </a:p>
        </p:txBody>
      </p:sp>
    </p:spTree>
    <p:extLst>
      <p:ext uri="{BB962C8B-B14F-4D97-AF65-F5344CB8AC3E}">
        <p14:creationId xmlns:p14="http://schemas.microsoft.com/office/powerpoint/2010/main" val="3545915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emf"/><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doi.org/10.1371/journal.pone.0178935"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5" y="0"/>
            <a:ext cx="12221801" cy="814786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1775519" y="188640"/>
            <a:ext cx="8352928" cy="1440160"/>
          </a:xfrm>
          <a:noFill/>
        </p:spPr>
        <p:txBody>
          <a:bodyPr>
            <a:noAutofit/>
          </a:bodyPr>
          <a:lstStyle/>
          <a:p>
            <a:r>
              <a:rPr lang="en-ZA" sz="4000" b="1" dirty="0">
                <a:effectLst>
                  <a:outerShdw blurRad="38100" dist="38100" dir="2700000" algn="tl">
                    <a:srgbClr val="000000">
                      <a:alpha val="43137"/>
                    </a:srgbClr>
                  </a:outerShdw>
                </a:effectLst>
                <a:ea typeface="Batang" panose="02030600000101010101" pitchFamily="18" charset="-127"/>
              </a:rPr>
              <a:t>Managing the almighty elephant</a:t>
            </a:r>
            <a:endParaRPr lang="en-ZA" sz="4000" dirty="0">
              <a:effectLst>
                <a:outerShdw blurRad="38100" dist="38100" dir="2700000" algn="tl">
                  <a:srgbClr val="000000">
                    <a:alpha val="43137"/>
                  </a:srgbClr>
                </a:outerShdw>
              </a:effectLst>
              <a:ea typeface="Batang" panose="02030600000101010101" pitchFamily="18" charset="-127"/>
            </a:endParaRPr>
          </a:p>
        </p:txBody>
      </p:sp>
      <p:sp>
        <p:nvSpPr>
          <p:cNvPr id="3" name="Subtitle 2"/>
          <p:cNvSpPr>
            <a:spLocks noGrp="1"/>
          </p:cNvSpPr>
          <p:nvPr>
            <p:ph type="subTitle" idx="1"/>
          </p:nvPr>
        </p:nvSpPr>
        <p:spPr>
          <a:xfrm>
            <a:off x="3060586" y="1268760"/>
            <a:ext cx="5782795" cy="1080120"/>
          </a:xfrm>
          <a:noFill/>
        </p:spPr>
        <p:txBody>
          <a:bodyPr>
            <a:normAutofit fontScale="55000" lnSpcReduction="20000"/>
          </a:bodyPr>
          <a:lstStyle/>
          <a:p>
            <a:r>
              <a:rPr lang="en-ZA" sz="4000" b="1" dirty="0">
                <a:solidFill>
                  <a:schemeClr val="tx1"/>
                </a:solidFill>
                <a:ea typeface="Batang" panose="02030600000101010101" pitchFamily="18" charset="-127"/>
              </a:rPr>
              <a:t>Dr Jeanetta Selier</a:t>
            </a:r>
          </a:p>
          <a:p>
            <a:r>
              <a:rPr lang="en-ZA" sz="3100" dirty="0">
                <a:ln w="3175">
                  <a:noFill/>
                </a:ln>
                <a:solidFill>
                  <a:schemeClr val="tx1"/>
                </a:solidFill>
                <a:latin typeface="Arial" pitchFamily="34" charset="0"/>
                <a:cs typeface="Arial" pitchFamily="34" charset="0"/>
              </a:rPr>
              <a:t>South African National Biodiversity Institute</a:t>
            </a:r>
          </a:p>
          <a:p>
            <a:pPr lvl="0"/>
            <a:r>
              <a:rPr lang="en-ZA" sz="1800" dirty="0">
                <a:solidFill>
                  <a:schemeClr val="tx1"/>
                </a:solidFill>
                <a:latin typeface="Arial" panose="020B0604020202020204" pitchFamily="34" charset="0"/>
                <a:ea typeface="Times New Roman" panose="02020603050405020304" pitchFamily="18" charset="0"/>
                <a:cs typeface="Arial" panose="020B0604020202020204" pitchFamily="34" charset="0"/>
              </a:rPr>
              <a:t>Extra ordinary research Fellow Faculty of Law, North-West University</a:t>
            </a:r>
          </a:p>
          <a:p>
            <a:pPr lvl="0"/>
            <a:r>
              <a:rPr lang="en-ZA" sz="1800" dirty="0">
                <a:solidFill>
                  <a:schemeClr val="tx1"/>
                </a:solidFill>
                <a:latin typeface="Arial" panose="020B0604020202020204" pitchFamily="34" charset="0"/>
                <a:ea typeface="Times New Roman" panose="02020603050405020304" pitchFamily="18" charset="0"/>
              </a:rPr>
              <a:t>Honorary research fellow, School of Life Sciences, University of KwaZulu-Natal</a:t>
            </a:r>
            <a:endParaRPr lang="en-ZA" sz="1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lvl="0"/>
            <a:r>
              <a:rPr lang="en-ZA" sz="1800" dirty="0">
                <a:solidFill>
                  <a:schemeClr val="tx1"/>
                </a:solidFill>
                <a:latin typeface="Arial" panose="020B0604020202020204" pitchFamily="34" charset="0"/>
                <a:ea typeface="Times New Roman" panose="02020603050405020304" pitchFamily="18" charset="0"/>
                <a:cs typeface="Arial" panose="020B0604020202020204" pitchFamily="34" charset="0"/>
              </a:rPr>
              <a:t>Kinship Conservation Fellow</a:t>
            </a:r>
          </a:p>
          <a:p>
            <a:endParaRPr lang="en-ZA" sz="3100" b="1" dirty="0">
              <a:solidFill>
                <a:schemeClr val="tx1">
                  <a:lumMod val="50000"/>
                  <a:lumOff val="50000"/>
                </a:schemeClr>
              </a:solidFill>
              <a:ea typeface="Batang" panose="02030600000101010101" pitchFamily="18" charset="-127"/>
            </a:endParaRPr>
          </a:p>
        </p:txBody>
      </p:sp>
    </p:spTree>
    <p:extLst>
      <p:ext uri="{BB962C8B-B14F-4D97-AF65-F5344CB8AC3E}">
        <p14:creationId xmlns:p14="http://schemas.microsoft.com/office/powerpoint/2010/main" val="425486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 descr="Herd walking"/>
          <p:cNvPicPr>
            <a:picLocks noChangeAspect="1" noChangeArrowheads="1"/>
          </p:cNvPicPr>
          <p:nvPr/>
        </p:nvPicPr>
        <p:blipFill>
          <a:blip r:embed="rId3" cstate="print"/>
          <a:srcRect/>
          <a:stretch>
            <a:fillRect/>
          </a:stretch>
        </p:blipFill>
        <p:spPr bwMode="auto">
          <a:xfrm>
            <a:off x="-29144" y="-1023326"/>
            <a:ext cx="12221144" cy="8125644"/>
          </a:xfrm>
          <a:prstGeom prst="rect">
            <a:avLst/>
          </a:prstGeom>
          <a:noFill/>
          <a:ln w="12700">
            <a:solidFill>
              <a:schemeClr val="tx1"/>
            </a:solidFill>
            <a:miter lim="800000"/>
            <a:headEnd/>
            <a:tailEnd/>
          </a:ln>
        </p:spPr>
      </p:pic>
      <p:sp>
        <p:nvSpPr>
          <p:cNvPr id="8" name="Text Box 9"/>
          <p:cNvSpPr txBox="1">
            <a:spLocks noChangeArrowheads="1"/>
          </p:cNvSpPr>
          <p:nvPr/>
        </p:nvSpPr>
        <p:spPr bwMode="auto">
          <a:xfrm>
            <a:off x="9696403" y="6628375"/>
            <a:ext cx="942887" cy="215444"/>
          </a:xfrm>
          <a:prstGeom prst="rect">
            <a:avLst/>
          </a:prstGeom>
          <a:noFill/>
          <a:ln w="9525">
            <a:noFill/>
            <a:miter lim="800000"/>
            <a:headEnd/>
            <a:tailEnd/>
          </a:ln>
          <a:effectLst/>
        </p:spPr>
        <p:txBody>
          <a:bodyPr wrap="none">
            <a:spAutoFit/>
          </a:bodyPr>
          <a:lstStyle/>
          <a:p>
            <a:r>
              <a:rPr lang="en-US" sz="800" dirty="0">
                <a:latin typeface="Comic Sans MS" pitchFamily="66" charset="0"/>
                <a:cs typeface="Arial" pitchFamily="34" charset="0"/>
              </a:rPr>
              <a:t>Jeanetta Selier</a:t>
            </a:r>
          </a:p>
        </p:txBody>
      </p:sp>
      <p:graphicFrame>
        <p:nvGraphicFramePr>
          <p:cNvPr id="38" name="Chart 37"/>
          <p:cNvGraphicFramePr>
            <a:graphicFrameLocks/>
          </p:cNvGraphicFramePr>
          <p:nvPr>
            <p:extLst>
              <p:ext uri="{D42A27DB-BD31-4B8C-83A1-F6EECF244321}">
                <p14:modId xmlns:p14="http://schemas.microsoft.com/office/powerpoint/2010/main" val="2853504053"/>
              </p:ext>
            </p:extLst>
          </p:nvPr>
        </p:nvGraphicFramePr>
        <p:xfrm>
          <a:off x="5447928" y="2276873"/>
          <a:ext cx="3960440" cy="2688332"/>
        </p:xfrm>
        <a:graphic>
          <a:graphicData uri="http://schemas.openxmlformats.org/drawingml/2006/chart">
            <c:chart xmlns:c="http://schemas.openxmlformats.org/drawingml/2006/chart" xmlns:r="http://schemas.openxmlformats.org/officeDocument/2006/relationships" r:id="rId4"/>
          </a:graphicData>
        </a:graphic>
      </p:graphicFrame>
      <p:grpSp>
        <p:nvGrpSpPr>
          <p:cNvPr id="41" name="Group 40"/>
          <p:cNvGrpSpPr/>
          <p:nvPr/>
        </p:nvGrpSpPr>
        <p:grpSpPr>
          <a:xfrm>
            <a:off x="1861657" y="1210920"/>
            <a:ext cx="8231803" cy="4346670"/>
            <a:chOff x="1384786" y="850821"/>
            <a:chExt cx="8231803" cy="4673779"/>
          </a:xfrm>
          <a:solidFill>
            <a:schemeClr val="bg2">
              <a:alpha val="36000"/>
            </a:schemeClr>
          </a:solidFill>
        </p:grpSpPr>
        <p:grpSp>
          <p:nvGrpSpPr>
            <p:cNvPr id="43" name="Group 42"/>
            <p:cNvGrpSpPr/>
            <p:nvPr/>
          </p:nvGrpSpPr>
          <p:grpSpPr>
            <a:xfrm>
              <a:off x="1762999" y="850821"/>
              <a:ext cx="7853590" cy="4552370"/>
              <a:chOff x="1762999" y="850821"/>
              <a:chExt cx="7853590" cy="4552370"/>
            </a:xfrm>
            <a:grpFill/>
          </p:grpSpPr>
          <p:sp>
            <p:nvSpPr>
              <p:cNvPr id="53" name="Rectangle 52"/>
              <p:cNvSpPr/>
              <p:nvPr/>
            </p:nvSpPr>
            <p:spPr>
              <a:xfrm>
                <a:off x="1762999" y="850821"/>
                <a:ext cx="7853590" cy="4552370"/>
              </a:xfrm>
              <a:prstGeom prst="rect">
                <a:avLst/>
              </a:prstGeom>
              <a:solidFill>
                <a:schemeClr val="accent3">
                  <a:lumMod val="60000"/>
                  <a:lumOff val="40000"/>
                  <a:alpha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6" name="Group 45"/>
              <p:cNvGrpSpPr/>
              <p:nvPr/>
            </p:nvGrpSpPr>
            <p:grpSpPr>
              <a:xfrm>
                <a:off x="1895708" y="1497812"/>
                <a:ext cx="7006656" cy="3149435"/>
                <a:chOff x="409829" y="-1900015"/>
                <a:chExt cx="7006656" cy="3149435"/>
              </a:xfrm>
              <a:grpFill/>
            </p:grpSpPr>
            <p:grpSp>
              <p:nvGrpSpPr>
                <p:cNvPr id="47" name="Group 46"/>
                <p:cNvGrpSpPr/>
                <p:nvPr/>
              </p:nvGrpSpPr>
              <p:grpSpPr>
                <a:xfrm>
                  <a:off x="409829" y="-1900015"/>
                  <a:ext cx="2674374" cy="3149435"/>
                  <a:chOff x="409829" y="-1900015"/>
                  <a:chExt cx="2674374" cy="3149435"/>
                </a:xfrm>
                <a:grpFill/>
              </p:grpSpPr>
              <p:graphicFrame>
                <p:nvGraphicFramePr>
                  <p:cNvPr id="51" name="Chart 50"/>
                  <p:cNvGraphicFramePr>
                    <a:graphicFrameLocks/>
                  </p:cNvGraphicFramePr>
                  <p:nvPr>
                    <p:extLst>
                      <p:ext uri="{D42A27DB-BD31-4B8C-83A1-F6EECF244321}">
                        <p14:modId xmlns:p14="http://schemas.microsoft.com/office/powerpoint/2010/main" val="4025981957"/>
                      </p:ext>
                    </p:extLst>
                  </p:nvPr>
                </p:nvGraphicFramePr>
                <p:xfrm>
                  <a:off x="409829" y="-1150881"/>
                  <a:ext cx="2674374" cy="2400301"/>
                </p:xfrm>
                <a:graphic>
                  <a:graphicData uri="http://schemas.openxmlformats.org/drawingml/2006/chart">
                    <c:chart xmlns:c="http://schemas.openxmlformats.org/drawingml/2006/chart" xmlns:r="http://schemas.openxmlformats.org/officeDocument/2006/relationships" r:id="rId5"/>
                  </a:graphicData>
                </a:graphic>
              </p:graphicFrame>
              <p:sp>
                <p:nvSpPr>
                  <p:cNvPr id="52" name="TextBox 51"/>
                  <p:cNvSpPr txBox="1"/>
                  <p:nvPr/>
                </p:nvSpPr>
                <p:spPr>
                  <a:xfrm>
                    <a:off x="1046926" y="-1900015"/>
                    <a:ext cx="1623393" cy="397126"/>
                  </a:xfrm>
                  <a:prstGeom prst="rect">
                    <a:avLst/>
                  </a:prstGeom>
                  <a:grpFill/>
                </p:spPr>
                <p:txBody>
                  <a:bodyPr wrap="none" rtlCol="0">
                    <a:spAutoFit/>
                  </a:bodyPr>
                  <a:lstStyle/>
                  <a:p>
                    <a:r>
                      <a:rPr lang="en-ZA" dirty="0"/>
                      <a:t>Culling &amp; water</a:t>
                    </a:r>
                  </a:p>
                </p:txBody>
              </p:sp>
            </p:grpSp>
            <p:grpSp>
              <p:nvGrpSpPr>
                <p:cNvPr id="48" name="Group 47"/>
                <p:cNvGrpSpPr/>
                <p:nvPr/>
              </p:nvGrpSpPr>
              <p:grpSpPr>
                <a:xfrm>
                  <a:off x="4520885" y="-1784099"/>
                  <a:ext cx="2895600" cy="2968991"/>
                  <a:chOff x="4520885" y="-1784099"/>
                  <a:chExt cx="2895600" cy="2968991"/>
                </a:xfrm>
                <a:grpFill/>
              </p:grpSpPr>
              <p:graphicFrame>
                <p:nvGraphicFramePr>
                  <p:cNvPr id="49" name="Chart 48"/>
                  <p:cNvGraphicFramePr>
                    <a:graphicFrameLocks/>
                  </p:cNvGraphicFramePr>
                  <p:nvPr>
                    <p:extLst>
                      <p:ext uri="{D42A27DB-BD31-4B8C-83A1-F6EECF244321}">
                        <p14:modId xmlns:p14="http://schemas.microsoft.com/office/powerpoint/2010/main" val="2555020602"/>
                      </p:ext>
                    </p:extLst>
                  </p:nvPr>
                </p:nvGraphicFramePr>
                <p:xfrm>
                  <a:off x="4520885" y="-1215409"/>
                  <a:ext cx="2895600" cy="2400301"/>
                </p:xfrm>
                <a:graphic>
                  <a:graphicData uri="http://schemas.openxmlformats.org/drawingml/2006/chart">
                    <c:chart xmlns:c="http://schemas.openxmlformats.org/drawingml/2006/chart" xmlns:r="http://schemas.openxmlformats.org/officeDocument/2006/relationships" r:id="rId6"/>
                  </a:graphicData>
                </a:graphic>
              </p:graphicFrame>
              <p:sp>
                <p:nvSpPr>
                  <p:cNvPr id="50" name="TextBox 49"/>
                  <p:cNvSpPr txBox="1"/>
                  <p:nvPr/>
                </p:nvSpPr>
                <p:spPr>
                  <a:xfrm>
                    <a:off x="4912861" y="-1784099"/>
                    <a:ext cx="2494657" cy="397126"/>
                  </a:xfrm>
                  <a:prstGeom prst="rect">
                    <a:avLst/>
                  </a:prstGeom>
                  <a:grpFill/>
                </p:spPr>
                <p:txBody>
                  <a:bodyPr wrap="none" rtlCol="0">
                    <a:spAutoFit/>
                  </a:bodyPr>
                  <a:lstStyle/>
                  <a:p>
                    <a:r>
                      <a:rPr lang="en-ZA" dirty="0"/>
                      <a:t>Post-Culling &amp; less water</a:t>
                    </a:r>
                  </a:p>
                </p:txBody>
              </p:sp>
            </p:grpSp>
          </p:grpSp>
        </p:grpSp>
        <p:sp>
          <p:nvSpPr>
            <p:cNvPr id="44" name="TextBox 43"/>
            <p:cNvSpPr txBox="1"/>
            <p:nvPr/>
          </p:nvSpPr>
          <p:spPr>
            <a:xfrm rot="16200000">
              <a:off x="860382" y="4630864"/>
              <a:ext cx="1418140" cy="369332"/>
            </a:xfrm>
            <a:prstGeom prst="rect">
              <a:avLst/>
            </a:prstGeom>
            <a:grpFill/>
          </p:spPr>
          <p:txBody>
            <a:bodyPr wrap="none" rtlCol="0">
              <a:spAutoFit/>
            </a:bodyPr>
            <a:lstStyle/>
            <a:p>
              <a:r>
                <a:rPr lang="en-ZA" dirty="0">
                  <a:solidFill>
                    <a:schemeClr val="bg1">
                      <a:lumMod val="95000"/>
                    </a:schemeClr>
                  </a:solidFill>
                </a:rPr>
                <a:t>Growth rate</a:t>
              </a:r>
            </a:p>
          </p:txBody>
        </p:sp>
      </p:grpSp>
      <p:sp>
        <p:nvSpPr>
          <p:cNvPr id="22" name="TextBox 21"/>
          <p:cNvSpPr txBox="1"/>
          <p:nvPr/>
        </p:nvSpPr>
        <p:spPr>
          <a:xfrm>
            <a:off x="1759212" y="5567492"/>
            <a:ext cx="9378474" cy="369332"/>
          </a:xfrm>
          <a:prstGeom prst="rect">
            <a:avLst/>
          </a:prstGeom>
          <a:noFill/>
        </p:spPr>
        <p:txBody>
          <a:bodyPr wrap="square" rtlCol="0">
            <a:spAutoFit/>
          </a:bodyPr>
          <a:lstStyle/>
          <a:p>
            <a:r>
              <a:rPr lang="en-ZA" dirty="0">
                <a:solidFill>
                  <a:schemeClr val="bg1"/>
                </a:solidFill>
              </a:rPr>
              <a:t>Robson, 2015. Demographic responses to changes in conservation management. MSc thesis UP.</a:t>
            </a:r>
          </a:p>
        </p:txBody>
      </p:sp>
      <p:sp>
        <p:nvSpPr>
          <p:cNvPr id="2" name="TextBox 1">
            <a:extLst>
              <a:ext uri="{FF2B5EF4-FFF2-40B4-BE49-F238E27FC236}">
                <a16:creationId xmlns:a16="http://schemas.microsoft.com/office/drawing/2014/main" id="{35DB5F81-143E-2AAB-2C8F-0F50C834F354}"/>
              </a:ext>
            </a:extLst>
          </p:cNvPr>
          <p:cNvSpPr txBox="1"/>
          <p:nvPr/>
        </p:nvSpPr>
        <p:spPr>
          <a:xfrm>
            <a:off x="263352" y="72443"/>
            <a:ext cx="11809311" cy="1015663"/>
          </a:xfrm>
          <a:prstGeom prst="rect">
            <a:avLst/>
          </a:prstGeom>
          <a:noFill/>
        </p:spPr>
        <p:txBody>
          <a:bodyPr wrap="square" rtlCol="0">
            <a:spAutoFit/>
          </a:bodyPr>
          <a:lstStyle/>
          <a:p>
            <a:pPr algn="ctr"/>
            <a:r>
              <a:rPr lang="en-US" sz="3000" b="1" dirty="0"/>
              <a:t>Regulating population dynamics takes place when management intensity is low</a:t>
            </a:r>
            <a:endParaRPr lang="en-ZA" sz="3000" b="1" dirty="0"/>
          </a:p>
        </p:txBody>
      </p:sp>
    </p:spTree>
    <p:extLst>
      <p:ext uri="{BB962C8B-B14F-4D97-AF65-F5344CB8AC3E}">
        <p14:creationId xmlns:p14="http://schemas.microsoft.com/office/powerpoint/2010/main" val="138000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9B2531-B225-EBFF-F19C-2C1A831C4CBC}"/>
              </a:ext>
            </a:extLst>
          </p:cNvPr>
          <p:cNvPicPr>
            <a:picLocks noChangeAspect="1"/>
          </p:cNvPicPr>
          <p:nvPr/>
        </p:nvPicPr>
        <p:blipFill>
          <a:blip r:embed="rId3"/>
          <a:srcRect r="1375" b="57755"/>
          <a:stretch/>
        </p:blipFill>
        <p:spPr>
          <a:xfrm>
            <a:off x="643467" y="2004946"/>
            <a:ext cx="5294716" cy="2848105"/>
          </a:xfrm>
          <a:prstGeom prst="rect">
            <a:avLst/>
          </a:prstGeom>
        </p:spPr>
      </p:pic>
      <p:cxnSp>
        <p:nvCxnSpPr>
          <p:cNvPr id="60" name="Straight Connector 59">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28D9C0B-B414-5847-D763-F5E9C68D7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794" y="643467"/>
            <a:ext cx="3704760" cy="5571066"/>
          </a:xfrm>
          <a:prstGeom prst="rect">
            <a:avLst/>
          </a:prstGeom>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75695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stretch>
            <a:fillRect/>
          </a:stretch>
        </p:blipFill>
        <p:spPr>
          <a:xfrm>
            <a:off x="563724" y="0"/>
            <a:ext cx="11064552" cy="8310328"/>
          </a:xfrm>
          <a:prstGeom prst="rect">
            <a:avLst/>
          </a:prstGeom>
        </p:spPr>
      </p:pic>
    </p:spTree>
    <p:extLst>
      <p:ext uri="{BB962C8B-B14F-4D97-AF65-F5344CB8AC3E}">
        <p14:creationId xmlns:p14="http://schemas.microsoft.com/office/powerpoint/2010/main" val="2004630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280E1457-7793-4F0F-4586-7FF48AB255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502" b="451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D68B8F6-FA56-D40F-4AC4-447FCCD9A5BA}"/>
              </a:ext>
            </a:extLst>
          </p:cNvPr>
          <p:cNvPicPr>
            <a:picLocks noChangeAspect="1"/>
          </p:cNvPicPr>
          <p:nvPr/>
        </p:nvPicPr>
        <p:blipFill>
          <a:blip r:embed="rId4"/>
          <a:stretch>
            <a:fillRect/>
          </a:stretch>
        </p:blipFill>
        <p:spPr>
          <a:xfrm>
            <a:off x="6384032" y="404664"/>
            <a:ext cx="5555848" cy="4166886"/>
          </a:xfrm>
          <a:prstGeom prst="rect">
            <a:avLst/>
          </a:prstGeom>
        </p:spPr>
      </p:pic>
      <p:sp>
        <p:nvSpPr>
          <p:cNvPr id="10" name="TextBox 9">
            <a:extLst>
              <a:ext uri="{FF2B5EF4-FFF2-40B4-BE49-F238E27FC236}">
                <a16:creationId xmlns:a16="http://schemas.microsoft.com/office/drawing/2014/main" id="{1BE61369-4A55-9ACB-CFAF-934E129349FB}"/>
              </a:ext>
            </a:extLst>
          </p:cNvPr>
          <p:cNvSpPr txBox="1"/>
          <p:nvPr/>
        </p:nvSpPr>
        <p:spPr>
          <a:xfrm>
            <a:off x="6390064" y="332656"/>
            <a:ext cx="6097904" cy="369332"/>
          </a:xfrm>
          <a:prstGeom prst="rect">
            <a:avLst/>
          </a:prstGeom>
          <a:noFill/>
        </p:spPr>
        <p:txBody>
          <a:bodyPr wrap="square">
            <a:spAutoFit/>
          </a:bodyPr>
          <a:lstStyle/>
          <a:p>
            <a:pPr algn="l"/>
            <a:r>
              <a:rPr lang="en-ZA" sz="1800" b="0" i="0" u="none" strike="noStrike" baseline="0" dirty="0">
                <a:latin typeface="CIDFont+F1"/>
              </a:rPr>
              <a:t>	Cows 			Bulls</a:t>
            </a:r>
          </a:p>
        </p:txBody>
      </p:sp>
      <p:sp>
        <p:nvSpPr>
          <p:cNvPr id="12" name="TextBox 11">
            <a:extLst>
              <a:ext uri="{FF2B5EF4-FFF2-40B4-BE49-F238E27FC236}">
                <a16:creationId xmlns:a16="http://schemas.microsoft.com/office/drawing/2014/main" id="{CCFAE00A-1B1A-6236-64BE-8065310F27AC}"/>
              </a:ext>
            </a:extLst>
          </p:cNvPr>
          <p:cNvSpPr txBox="1"/>
          <p:nvPr/>
        </p:nvSpPr>
        <p:spPr>
          <a:xfrm>
            <a:off x="6384032" y="4587534"/>
            <a:ext cx="5555848" cy="954107"/>
          </a:xfrm>
          <a:prstGeom prst="rect">
            <a:avLst/>
          </a:prstGeom>
          <a:solidFill>
            <a:schemeClr val="bg1"/>
          </a:solidFill>
        </p:spPr>
        <p:txBody>
          <a:bodyPr wrap="square" rtlCol="0">
            <a:spAutoFit/>
          </a:bodyPr>
          <a:lstStyle/>
          <a:p>
            <a:pPr algn="just"/>
            <a:r>
              <a:rPr lang="en-ZA" sz="1400" b="0" i="0" u="none" strike="noStrike" baseline="0" dirty="0"/>
              <a:t>Henley, M.D.; Cook, R.M.; </a:t>
            </a:r>
            <a:r>
              <a:rPr lang="en-ZA" sz="1400" b="0" i="0" u="none" strike="noStrike" baseline="0" dirty="0" err="1"/>
              <a:t>Bedetti</a:t>
            </a:r>
            <a:r>
              <a:rPr lang="en-ZA" sz="1400" b="0" i="0" u="none" strike="noStrike" baseline="0" dirty="0"/>
              <a:t>, </a:t>
            </a:r>
            <a:r>
              <a:rPr lang="en-ZA" sz="1400" b="0" i="0" u="none" strike="noStrike" baseline="0" dirty="0" err="1"/>
              <a:t>A.;Wilmot</a:t>
            </a:r>
            <a:r>
              <a:rPr lang="en-ZA" sz="1400" b="0" i="0" u="none" strike="noStrike" baseline="0" dirty="0"/>
              <a:t>, J.; Roode, A.; Pereira, C.L.; Almeida, J.; </a:t>
            </a:r>
            <a:r>
              <a:rPr lang="en-ZA" sz="1400" b="0" i="0" u="none" strike="noStrike" baseline="0" dirty="0" err="1"/>
              <a:t>Alverca</a:t>
            </a:r>
            <a:r>
              <a:rPr lang="en-ZA" sz="1400" b="0" i="0" u="none" strike="noStrike" baseline="0" dirty="0"/>
              <a:t>, A. A </a:t>
            </a:r>
            <a:r>
              <a:rPr lang="en-US" sz="1400" b="0" i="0" u="none" strike="noStrike" baseline="0" dirty="0"/>
              <a:t>Phased Approach to Increase Human Tolerance in Elephant Corridors to Link Protected Areas in Southern Mozambique. Diversity 2023, 15, 85.</a:t>
            </a:r>
            <a:endParaRPr lang="en-ZA" sz="1400" dirty="0"/>
          </a:p>
        </p:txBody>
      </p:sp>
    </p:spTree>
    <p:extLst>
      <p:ext uri="{BB962C8B-B14F-4D97-AF65-F5344CB8AC3E}">
        <p14:creationId xmlns:p14="http://schemas.microsoft.com/office/powerpoint/2010/main" val="408422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environmentandsociety.org/sites/default/files/styles/popup/public/one-of-the-first-advertisements-for-the-kruger-national-park-in-the-illustrated-london-news-june-1926.gif?itok=YRT2pTwG"/>
          <p:cNvPicPr>
            <a:picLocks noChangeAspect="1" noChangeArrowheads="1"/>
          </p:cNvPicPr>
          <p:nvPr/>
        </p:nvPicPr>
        <p:blipFill rotWithShape="1">
          <a:blip r:embed="rId3">
            <a:extLst>
              <a:ext uri="{28A0092B-C50C-407E-A947-70E740481C1C}">
                <a14:useLocalDpi xmlns:a14="http://schemas.microsoft.com/office/drawing/2010/main" val="0"/>
              </a:ext>
            </a:extLst>
          </a:blip>
          <a:srcRect r="1173" b="5789"/>
          <a:stretch/>
        </p:blipFill>
        <p:spPr bwMode="auto">
          <a:xfrm>
            <a:off x="0" y="-797683"/>
            <a:ext cx="12192000" cy="7971100"/>
          </a:xfrm>
          <a:prstGeom prst="rect">
            <a:avLst/>
          </a:prstGeom>
          <a:noFill/>
          <a:extLst>
            <a:ext uri="{909E8E84-426E-40DD-AFC4-6F175D3DCCD1}">
              <a14:hiddenFill xmlns:a14="http://schemas.microsoft.com/office/drawing/2010/main">
                <a:solidFill>
                  <a:srgbClr val="FFFFFF"/>
                </a:solidFill>
              </a14:hiddenFill>
            </a:ext>
          </a:extLst>
        </p:spPr>
      </p:pic>
      <p:sp>
        <p:nvSpPr>
          <p:cNvPr id="5" name="Line 4"/>
          <p:cNvSpPr>
            <a:spLocks noChangeShapeType="1"/>
          </p:cNvSpPr>
          <p:nvPr/>
        </p:nvSpPr>
        <p:spPr bwMode="auto">
          <a:xfrm>
            <a:off x="1524000" y="879760"/>
            <a:ext cx="9144000" cy="0"/>
          </a:xfrm>
          <a:prstGeom prst="line">
            <a:avLst/>
          </a:prstGeom>
          <a:noFill/>
          <a:ln w="38100">
            <a:solidFill>
              <a:schemeClr val="bg1">
                <a:lumMod val="65000"/>
              </a:schemeClr>
            </a:solidFill>
            <a:round/>
            <a:headEnd/>
            <a:tailEnd/>
          </a:ln>
        </p:spPr>
        <p:txBody>
          <a:bodyPr/>
          <a:lstStyle/>
          <a:p>
            <a:endParaRPr lang="en-US"/>
          </a:p>
        </p:txBody>
      </p:sp>
      <p:sp>
        <p:nvSpPr>
          <p:cNvPr id="2" name="Title 1"/>
          <p:cNvSpPr>
            <a:spLocks noGrp="1"/>
          </p:cNvSpPr>
          <p:nvPr>
            <p:ph type="title"/>
          </p:nvPr>
        </p:nvSpPr>
        <p:spPr>
          <a:xfrm>
            <a:off x="983940" y="548680"/>
            <a:ext cx="10224120" cy="936104"/>
          </a:xfrm>
        </p:spPr>
        <p:txBody>
          <a:bodyPr>
            <a:noAutofit/>
          </a:bodyPr>
          <a:lstStyle/>
          <a:p>
            <a:r>
              <a:rPr lang="en-ZA" sz="4000" dirty="0">
                <a:latin typeface="Calibri" panose="020F0502020204030204" pitchFamily="34" charset="0"/>
                <a:cs typeface="Calibri" panose="020F0502020204030204" pitchFamily="34" charset="0"/>
              </a:rPr>
              <a:t>Restore spatial dynamics, else mimic outcomes</a:t>
            </a:r>
          </a:p>
        </p:txBody>
      </p:sp>
      <p:sp>
        <p:nvSpPr>
          <p:cNvPr id="4" name="TextBox 3"/>
          <p:cNvSpPr txBox="1"/>
          <p:nvPr/>
        </p:nvSpPr>
        <p:spPr>
          <a:xfrm>
            <a:off x="9060675" y="6656411"/>
            <a:ext cx="1704313" cy="215444"/>
          </a:xfrm>
          <a:prstGeom prst="rect">
            <a:avLst/>
          </a:prstGeom>
          <a:noFill/>
        </p:spPr>
        <p:txBody>
          <a:bodyPr wrap="none" rtlCol="0">
            <a:spAutoFit/>
          </a:bodyPr>
          <a:lstStyle/>
          <a:p>
            <a:r>
              <a:rPr lang="en-ZA" sz="800" dirty="0">
                <a:solidFill>
                  <a:schemeClr val="bg1"/>
                </a:solidFill>
                <a:latin typeface="Comic Sans MS" pitchFamily="66" charset="0"/>
              </a:rPr>
              <a:t>www.environmentandsociety.org</a:t>
            </a:r>
          </a:p>
        </p:txBody>
      </p:sp>
      <p:sp>
        <p:nvSpPr>
          <p:cNvPr id="6" name="Content Placeholder 1"/>
          <p:cNvSpPr>
            <a:spLocks noGrp="1"/>
          </p:cNvSpPr>
          <p:nvPr>
            <p:ph idx="1"/>
          </p:nvPr>
        </p:nvSpPr>
        <p:spPr>
          <a:xfrm>
            <a:off x="6623935" y="1628802"/>
            <a:ext cx="4464496" cy="3600396"/>
          </a:xfrm>
          <a:solidFill>
            <a:schemeClr val="bg2">
              <a:lumMod val="50000"/>
              <a:alpha val="70000"/>
            </a:schemeClr>
          </a:solidFill>
        </p:spPr>
        <p:txBody>
          <a:bodyPr>
            <a:normAutofit/>
          </a:bodyPr>
          <a:lstStyle/>
          <a:p>
            <a:pPr marL="0" indent="0">
              <a:buNone/>
            </a:pPr>
            <a:r>
              <a:rPr lang="en-ZA" dirty="0">
                <a:solidFill>
                  <a:schemeClr val="bg1"/>
                </a:solidFill>
              </a:rPr>
              <a:t>Drivers of elephant spatial use:</a:t>
            </a:r>
          </a:p>
          <a:p>
            <a:pPr lvl="1"/>
            <a:r>
              <a:rPr lang="en-ZA" dirty="0">
                <a:solidFill>
                  <a:schemeClr val="bg1"/>
                </a:solidFill>
              </a:rPr>
              <a:t>Water availability</a:t>
            </a:r>
          </a:p>
          <a:p>
            <a:pPr lvl="1"/>
            <a:r>
              <a:rPr lang="en-ZA" dirty="0">
                <a:solidFill>
                  <a:schemeClr val="bg1"/>
                </a:solidFill>
              </a:rPr>
              <a:t>Food availability</a:t>
            </a:r>
          </a:p>
          <a:p>
            <a:pPr lvl="1"/>
            <a:r>
              <a:rPr lang="en-ZA" dirty="0">
                <a:solidFill>
                  <a:schemeClr val="bg1"/>
                </a:solidFill>
              </a:rPr>
              <a:t>Comfort</a:t>
            </a:r>
          </a:p>
          <a:p>
            <a:pPr lvl="1"/>
            <a:r>
              <a:rPr lang="en-ZA" dirty="0">
                <a:solidFill>
                  <a:schemeClr val="bg1"/>
                </a:solidFill>
              </a:rPr>
              <a:t>Landscape of fear</a:t>
            </a:r>
          </a:p>
        </p:txBody>
      </p:sp>
    </p:spTree>
    <p:extLst>
      <p:ext uri="{BB962C8B-B14F-4D97-AF65-F5344CB8AC3E}">
        <p14:creationId xmlns:p14="http://schemas.microsoft.com/office/powerpoint/2010/main" val="298319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DCIM\100MSDCF\DSC014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13" r="26452"/>
          <a:stretch/>
        </p:blipFill>
        <p:spPr bwMode="auto">
          <a:xfrm rot="16200000">
            <a:off x="1526914" y="-3859551"/>
            <a:ext cx="9185920" cy="1219200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4992537" y="4623643"/>
            <a:ext cx="2988874" cy="1323439"/>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000" b="1" dirty="0"/>
              <a:t>Spatial responses to stress associated with danger</a:t>
            </a:r>
          </a:p>
          <a:p>
            <a:pPr algn="ctr"/>
            <a:r>
              <a:rPr lang="en-US" sz="2000" dirty="0"/>
              <a:t>Spatial refuge</a:t>
            </a:r>
          </a:p>
          <a:p>
            <a:pPr algn="ctr"/>
            <a:r>
              <a:rPr lang="en-US" sz="2000" dirty="0"/>
              <a:t>Temporal refuge</a:t>
            </a:r>
          </a:p>
        </p:txBody>
      </p:sp>
      <p:sp>
        <p:nvSpPr>
          <p:cNvPr id="7" name="Text Box 7"/>
          <p:cNvSpPr txBox="1">
            <a:spLocks noChangeArrowheads="1"/>
          </p:cNvSpPr>
          <p:nvPr/>
        </p:nvSpPr>
        <p:spPr bwMode="auto">
          <a:xfrm>
            <a:off x="10848861" y="6516602"/>
            <a:ext cx="972317" cy="276999"/>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Sam Ferreira</a:t>
            </a:r>
          </a:p>
        </p:txBody>
      </p:sp>
      <p:pic>
        <p:nvPicPr>
          <p:cNvPr id="8" name="Picture 7">
            <a:extLst>
              <a:ext uri="{FF2B5EF4-FFF2-40B4-BE49-F238E27FC236}">
                <a16:creationId xmlns:a16="http://schemas.microsoft.com/office/drawing/2014/main" id="{F2F7A4BA-7D4F-5922-E993-AFEFCB80099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96434" y="1829861"/>
            <a:ext cx="3672408" cy="2496765"/>
          </a:xfrm>
          <a:prstGeom prst="rect">
            <a:avLst/>
          </a:prstGeom>
        </p:spPr>
      </p:pic>
      <p:grpSp>
        <p:nvGrpSpPr>
          <p:cNvPr id="14" name="Group 13">
            <a:extLst>
              <a:ext uri="{FF2B5EF4-FFF2-40B4-BE49-F238E27FC236}">
                <a16:creationId xmlns:a16="http://schemas.microsoft.com/office/drawing/2014/main" id="{84C8E819-71CE-8424-74E1-FE35A4A65B74}"/>
              </a:ext>
            </a:extLst>
          </p:cNvPr>
          <p:cNvGrpSpPr/>
          <p:nvPr/>
        </p:nvGrpSpPr>
        <p:grpSpPr>
          <a:xfrm>
            <a:off x="6431867" y="822148"/>
            <a:ext cx="5600980" cy="2991644"/>
            <a:chOff x="6168008" y="495784"/>
            <a:chExt cx="5024916" cy="2296422"/>
          </a:xfrm>
        </p:grpSpPr>
        <p:pic>
          <p:nvPicPr>
            <p:cNvPr id="11" name="Picture 10">
              <a:extLst>
                <a:ext uri="{FF2B5EF4-FFF2-40B4-BE49-F238E27FC236}">
                  <a16:creationId xmlns:a16="http://schemas.microsoft.com/office/drawing/2014/main" id="{46ACA676-6E77-7B73-65C3-5B4C40E76AB8}"/>
                </a:ext>
              </a:extLst>
            </p:cNvPr>
            <p:cNvPicPr>
              <a:picLocks noChangeAspect="1"/>
            </p:cNvPicPr>
            <p:nvPr/>
          </p:nvPicPr>
          <p:blipFill>
            <a:blip r:embed="rId5"/>
            <a:stretch>
              <a:fillRect/>
            </a:stretch>
          </p:blipFill>
          <p:spPr>
            <a:xfrm>
              <a:off x="6168008" y="495784"/>
              <a:ext cx="3358162" cy="2288425"/>
            </a:xfrm>
            <a:prstGeom prst="rect">
              <a:avLst/>
            </a:prstGeom>
          </p:spPr>
        </p:pic>
        <p:pic>
          <p:nvPicPr>
            <p:cNvPr id="13" name="Picture 12">
              <a:extLst>
                <a:ext uri="{FF2B5EF4-FFF2-40B4-BE49-F238E27FC236}">
                  <a16:creationId xmlns:a16="http://schemas.microsoft.com/office/drawing/2014/main" id="{B620CE40-EAFC-77D5-1EE9-099FFF06850E}"/>
                </a:ext>
              </a:extLst>
            </p:cNvPr>
            <p:cNvPicPr>
              <a:picLocks noChangeAspect="1"/>
            </p:cNvPicPr>
            <p:nvPr/>
          </p:nvPicPr>
          <p:blipFill>
            <a:blip r:embed="rId6"/>
            <a:stretch>
              <a:fillRect/>
            </a:stretch>
          </p:blipFill>
          <p:spPr>
            <a:xfrm>
              <a:off x="9526170" y="506206"/>
              <a:ext cx="1666754" cy="2286000"/>
            </a:xfrm>
            <a:prstGeom prst="rect">
              <a:avLst/>
            </a:prstGeom>
          </p:spPr>
        </p:pic>
      </p:grpSp>
      <p:sp>
        <p:nvSpPr>
          <p:cNvPr id="15" name="TextBox 14">
            <a:extLst>
              <a:ext uri="{FF2B5EF4-FFF2-40B4-BE49-F238E27FC236}">
                <a16:creationId xmlns:a16="http://schemas.microsoft.com/office/drawing/2014/main" id="{D6523AC0-B99E-4295-B14A-D3D262DA930F}"/>
              </a:ext>
            </a:extLst>
          </p:cNvPr>
          <p:cNvSpPr txBox="1"/>
          <p:nvPr/>
        </p:nvSpPr>
        <p:spPr>
          <a:xfrm>
            <a:off x="479376" y="312473"/>
            <a:ext cx="11161240" cy="954107"/>
          </a:xfrm>
          <a:prstGeom prst="rect">
            <a:avLst/>
          </a:prstGeom>
          <a:noFill/>
        </p:spPr>
        <p:txBody>
          <a:bodyPr wrap="square" rtlCol="0">
            <a:spAutoFit/>
          </a:bodyPr>
          <a:lstStyle/>
          <a:p>
            <a:r>
              <a:rPr lang="en-US" sz="2800" dirty="0">
                <a:solidFill>
                  <a:schemeClr val="bg1"/>
                </a:solidFill>
                <a:latin typeface="+mj-lt"/>
              </a:rPr>
              <a:t>Managing impact on a local scale because of mismatch between impact &amp; how elephants use landscapes</a:t>
            </a:r>
            <a:endParaRPr lang="en-ZA" sz="2800" dirty="0">
              <a:solidFill>
                <a:schemeClr val="bg1"/>
              </a:solidFill>
              <a:latin typeface="+mj-lt"/>
            </a:endParaRPr>
          </a:p>
        </p:txBody>
      </p:sp>
      <p:sp>
        <p:nvSpPr>
          <p:cNvPr id="5" name="TextBox 4"/>
          <p:cNvSpPr txBox="1"/>
          <p:nvPr/>
        </p:nvSpPr>
        <p:spPr>
          <a:xfrm>
            <a:off x="9005105" y="3357130"/>
            <a:ext cx="2988874" cy="193899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000" b="1" dirty="0">
                <a:solidFill>
                  <a:schemeClr val="tx1"/>
                </a:solidFill>
              </a:rPr>
              <a:t>Areas of increased vigilance</a:t>
            </a:r>
          </a:p>
          <a:p>
            <a:pPr algn="ctr"/>
            <a:r>
              <a:rPr lang="en-US" sz="2000" dirty="0">
                <a:solidFill>
                  <a:schemeClr val="tx1"/>
                </a:solidFill>
              </a:rPr>
              <a:t>Know where danger is</a:t>
            </a:r>
          </a:p>
          <a:p>
            <a:pPr algn="ctr"/>
            <a:r>
              <a:rPr lang="en-US" sz="2000" dirty="0">
                <a:solidFill>
                  <a:schemeClr val="tx1"/>
                </a:solidFill>
              </a:rPr>
              <a:t>Don’t know when</a:t>
            </a:r>
          </a:p>
          <a:p>
            <a:pPr algn="ctr"/>
            <a:r>
              <a:rPr lang="en-US" sz="2000" dirty="0">
                <a:solidFill>
                  <a:schemeClr val="tx1"/>
                </a:solidFill>
              </a:rPr>
              <a:t>Don’t know type</a:t>
            </a:r>
          </a:p>
          <a:p>
            <a:r>
              <a:rPr lang="en-US" sz="1000" dirty="0" err="1">
                <a:solidFill>
                  <a:schemeClr val="tx1"/>
                </a:solidFill>
                <a:latin typeface="Comic Sans MS" pitchFamily="66" charset="0"/>
              </a:rPr>
              <a:t>Cromsigt</a:t>
            </a:r>
            <a:r>
              <a:rPr lang="en-US" sz="1000" dirty="0">
                <a:solidFill>
                  <a:schemeClr val="tx1"/>
                </a:solidFill>
                <a:latin typeface="Comic Sans MS" pitchFamily="66" charset="0"/>
              </a:rPr>
              <a:t> </a:t>
            </a:r>
            <a:r>
              <a:rPr lang="en-US" sz="1000" i="1" dirty="0">
                <a:solidFill>
                  <a:schemeClr val="tx1"/>
                </a:solidFill>
                <a:latin typeface="Comic Sans MS" pitchFamily="66" charset="0"/>
              </a:rPr>
              <a:t>et al.</a:t>
            </a:r>
            <a:r>
              <a:rPr lang="en-US" sz="1000" dirty="0">
                <a:solidFill>
                  <a:schemeClr val="tx1"/>
                </a:solidFill>
                <a:latin typeface="Comic Sans MS" pitchFamily="66" charset="0"/>
              </a:rPr>
              <a:t> 2013. Journal of Applied Ecology 50: 544-549</a:t>
            </a:r>
            <a:endParaRPr lang="en-US" sz="2400" dirty="0">
              <a:solidFill>
                <a:schemeClr val="bg1"/>
              </a:solidFill>
            </a:endParaRPr>
          </a:p>
        </p:txBody>
      </p:sp>
      <p:sp>
        <p:nvSpPr>
          <p:cNvPr id="9" name="TextBox 8">
            <a:extLst>
              <a:ext uri="{FF2B5EF4-FFF2-40B4-BE49-F238E27FC236}">
                <a16:creationId xmlns:a16="http://schemas.microsoft.com/office/drawing/2014/main" id="{8E0D88E2-85BA-DFBB-F1A5-B0134FD3D141}"/>
              </a:ext>
            </a:extLst>
          </p:cNvPr>
          <p:cNvSpPr txBox="1"/>
          <p:nvPr/>
        </p:nvSpPr>
        <p:spPr>
          <a:xfrm>
            <a:off x="207737" y="4299172"/>
            <a:ext cx="3829318" cy="135502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ZA" sz="1600" dirty="0">
                <a:solidFill>
                  <a:sysClr val="windowText" lastClr="000000"/>
                </a:solidFill>
              </a:rPr>
              <a:t>At the landscape scale, the decision is made on where to be within the landscape, and then on the finer spatial scale, the decision is on how to utilise the local resources. Selier et al., 2016 </a:t>
            </a:r>
          </a:p>
        </p:txBody>
      </p:sp>
    </p:spTree>
    <p:extLst>
      <p:ext uri="{BB962C8B-B14F-4D97-AF65-F5344CB8AC3E}">
        <p14:creationId xmlns:p14="http://schemas.microsoft.com/office/powerpoint/2010/main" val="2613497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1196753"/>
          </a:xfrm>
          <a:prstGeom prst="rect">
            <a:avLst/>
          </a:prstGeom>
          <a:solidFill>
            <a:schemeClr val="bg2">
              <a:lumMod val="75000"/>
            </a:schemeClr>
          </a:solidFill>
        </p:spPr>
        <p:txBody>
          <a:bodyPr vert="horz" lIns="81043" tIns="40522" rIns="81043" bIns="40522"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ZA" sz="5400" b="1" dirty="0">
                <a:solidFill>
                  <a:schemeClr val="bg1"/>
                </a:solidFill>
                <a:latin typeface="+mn-lt"/>
              </a:rPr>
              <a:t>Challenge…</a:t>
            </a:r>
            <a:endParaRPr lang="en-ZA" sz="5400" b="1" dirty="0">
              <a:solidFill>
                <a:schemeClr val="bg1"/>
              </a:solidFill>
              <a:latin typeface="+mn-lt"/>
              <a:cs typeface="Arial" panose="020B0604020202020204" pitchFamily="34" charset="0"/>
            </a:endParaRPr>
          </a:p>
        </p:txBody>
      </p:sp>
      <p:pic>
        <p:nvPicPr>
          <p:cNvPr id="7" name="Picture 5" descr="Mapungubwe 1734a"/>
          <p:cNvPicPr>
            <a:picLocks noChangeAspect="1" noChangeArrowheads="1"/>
          </p:cNvPicPr>
          <p:nvPr/>
        </p:nvPicPr>
        <p:blipFill>
          <a:blip r:embed="rId3" cstate="print">
            <a:extLst>
              <a:ext uri="{28A0092B-C50C-407E-A947-70E740481C1C}">
                <a14:useLocalDpi xmlns:a14="http://schemas.microsoft.com/office/drawing/2010/main" val="0"/>
              </a:ext>
            </a:extLst>
          </a:blip>
          <a:srcRect l="38252" r="25633"/>
          <a:stretch>
            <a:fillRect/>
          </a:stretch>
        </p:blipFill>
        <p:spPr bwMode="auto">
          <a:xfrm>
            <a:off x="8904313" y="590445"/>
            <a:ext cx="3131838" cy="613111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335360" y="1650471"/>
            <a:ext cx="7416824" cy="3722746"/>
          </a:xfrm>
        </p:spPr>
        <p:txBody>
          <a:bodyPr>
            <a:normAutofit/>
          </a:bodyPr>
          <a:lstStyle/>
          <a:p>
            <a:r>
              <a:rPr lang="en-ZA" dirty="0">
                <a:latin typeface="Calibri" panose="020F0502020204030204" pitchFamily="34" charset="0"/>
                <a:cs typeface="Calibri" panose="020F0502020204030204" pitchFamily="34" charset="0"/>
              </a:rPr>
              <a:t>Small to medium-sized reserves in South Africa</a:t>
            </a:r>
          </a:p>
          <a:p>
            <a:r>
              <a:rPr lang="en-ZA" dirty="0">
                <a:latin typeface="Calibri" panose="020F0502020204030204" pitchFamily="34" charset="0"/>
                <a:cs typeface="Calibri" panose="020F0502020204030204" pitchFamily="34" charset="0"/>
              </a:rPr>
              <a:t>Can we apply what we learned on big reserves on small to medium-sized reserves?</a:t>
            </a:r>
            <a:endParaRPr lang="en-US" dirty="0">
              <a:latin typeface="Calibri" panose="020F0502020204030204" pitchFamily="34" charset="0"/>
              <a:cs typeface="Calibri" panose="020F0502020204030204" pitchFamily="34" charset="0"/>
            </a:endParaRPr>
          </a:p>
          <a:p>
            <a:endParaRPr lang="en-ZA" dirty="0"/>
          </a:p>
        </p:txBody>
      </p:sp>
      <p:sp>
        <p:nvSpPr>
          <p:cNvPr id="2" name="Rectangle 1"/>
          <p:cNvSpPr/>
          <p:nvPr/>
        </p:nvSpPr>
        <p:spPr>
          <a:xfrm>
            <a:off x="695402" y="5756836"/>
            <a:ext cx="6840760" cy="738664"/>
          </a:xfrm>
          <a:prstGeom prst="rect">
            <a:avLst/>
          </a:prstGeom>
        </p:spPr>
        <p:txBody>
          <a:bodyPr wrap="square">
            <a:spAutoFit/>
          </a:bodyPr>
          <a:lstStyle/>
          <a:p>
            <a:pPr marL="0" lvl="1"/>
            <a:r>
              <a:rPr lang="en-GB" sz="1400" i="1" dirty="0">
                <a:solidFill>
                  <a:schemeClr val="bg1">
                    <a:lumMod val="50000"/>
                  </a:schemeClr>
                </a:solidFill>
              </a:rPr>
              <a:t>Conservation and management of elephant populations on small and medium-sized fenced reserves: Current practices, constraints and recommendations. </a:t>
            </a:r>
            <a:r>
              <a:rPr lang="en-GB" sz="1400" i="1" dirty="0" err="1">
                <a:solidFill>
                  <a:schemeClr val="bg1">
                    <a:lumMod val="50000"/>
                  </a:schemeClr>
                </a:solidFill>
              </a:rPr>
              <a:t>Bothalia</a:t>
            </a:r>
            <a:r>
              <a:rPr lang="en-GB" sz="1400" i="1" dirty="0">
                <a:solidFill>
                  <a:schemeClr val="bg1">
                    <a:lumMod val="50000"/>
                  </a:schemeClr>
                </a:solidFill>
              </a:rPr>
              <a:t> African Biodiversity &amp; Conservation, Vol. 48(2) 2018. </a:t>
            </a:r>
          </a:p>
        </p:txBody>
      </p:sp>
    </p:spTree>
    <p:extLst>
      <p:ext uri="{BB962C8B-B14F-4D97-AF65-F5344CB8AC3E}">
        <p14:creationId xmlns:p14="http://schemas.microsoft.com/office/powerpoint/2010/main" val="3253361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7368" y="1291650"/>
            <a:ext cx="8928991" cy="3456384"/>
          </a:xfrm>
        </p:spPr>
        <p:txBody>
          <a:bodyPr>
            <a:normAutofit fontScale="92500"/>
          </a:bodyPr>
          <a:lstStyle/>
          <a:p>
            <a:r>
              <a:rPr lang="en-ZA" sz="2800" dirty="0"/>
              <a:t>Majority of properties too small to sustain viable populations</a:t>
            </a:r>
          </a:p>
          <a:p>
            <a:pPr lvl="1"/>
            <a:r>
              <a:rPr lang="en-ZA" sz="2000" dirty="0"/>
              <a:t>&gt;55% of properties &lt;30 elephants; 3 properties &gt;1000 elephants</a:t>
            </a:r>
          </a:p>
          <a:p>
            <a:r>
              <a:rPr lang="en-ZA" sz="2800" dirty="0"/>
              <a:t>Rapid growing populations</a:t>
            </a:r>
          </a:p>
          <a:p>
            <a:pPr lvl="1"/>
            <a:r>
              <a:rPr lang="en-ZA" sz="2400" dirty="0"/>
              <a:t>High resource availability, no dispersal</a:t>
            </a:r>
          </a:p>
          <a:p>
            <a:r>
              <a:rPr lang="en-ZA" sz="2800" dirty="0"/>
              <a:t>Dysfunctional populations</a:t>
            </a:r>
          </a:p>
          <a:p>
            <a:r>
              <a:rPr lang="en-ZA" sz="2800" dirty="0"/>
              <a:t>No gene flow between population – inbreeding</a:t>
            </a:r>
          </a:p>
          <a:p>
            <a:r>
              <a:rPr lang="en-ZA" sz="2800" dirty="0"/>
              <a:t>Impact on biodiversity</a:t>
            </a:r>
          </a:p>
          <a:p>
            <a:endParaRPr lang="en-ZA" sz="2800" dirty="0"/>
          </a:p>
          <a:p>
            <a:endParaRPr lang="en-ZA" sz="2800" dirty="0"/>
          </a:p>
        </p:txBody>
      </p:sp>
      <p:sp>
        <p:nvSpPr>
          <p:cNvPr id="5" name="Title 1"/>
          <p:cNvSpPr txBox="1">
            <a:spLocks/>
          </p:cNvSpPr>
          <p:nvPr/>
        </p:nvSpPr>
        <p:spPr>
          <a:xfrm>
            <a:off x="0" y="-1"/>
            <a:ext cx="12192000" cy="1268761"/>
          </a:xfrm>
          <a:prstGeom prst="rect">
            <a:avLst/>
          </a:prstGeom>
          <a:solidFill>
            <a:schemeClr val="bg2">
              <a:lumMod val="75000"/>
            </a:schemeClr>
          </a:solidFill>
        </p:spPr>
        <p:txBody>
          <a:bodyPr vert="horz" lIns="81043" tIns="40522" rIns="81043" bIns="40522"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ZA" sz="4000" b="1" dirty="0">
              <a:solidFill>
                <a:schemeClr val="bg1"/>
              </a:solidFill>
              <a:latin typeface="+mn-lt"/>
              <a:cs typeface="Arial" panose="020B0604020202020204" pitchFamily="34" charset="0"/>
            </a:endParaRPr>
          </a:p>
        </p:txBody>
      </p:sp>
      <p:pic>
        <p:nvPicPr>
          <p:cNvPr id="7" name="Picture 4" descr="C:\Users\Elizma\CURRENT\design\GENERAL DESIGN\2013_07 J Selier - Research poster\presentation elemens\strip.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829003"/>
            <a:ext cx="12192000" cy="27044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328" y="4389675"/>
            <a:ext cx="12144671" cy="738664"/>
          </a:xfrm>
          <a:prstGeom prst="rect">
            <a:avLst/>
          </a:prstGeom>
          <a:noFill/>
        </p:spPr>
        <p:txBody>
          <a:bodyPr wrap="square" rtlCol="0">
            <a:spAutoFit/>
          </a:bodyPr>
          <a:lstStyle/>
          <a:p>
            <a:r>
              <a:rPr lang="en-ZA" sz="1200" i="1" dirty="0">
                <a:solidFill>
                  <a:schemeClr val="tx1">
                    <a:lumMod val="50000"/>
                    <a:lumOff val="50000"/>
                  </a:schemeClr>
                </a:solidFill>
              </a:rPr>
              <a:t>Scholes &amp; Mennell 2008. Elephant management: A scientific assessment for South Africa. Wits University Press, Johannesburg. </a:t>
            </a:r>
            <a:r>
              <a:rPr lang="en-ZA" sz="1200" dirty="0">
                <a:solidFill>
                  <a:schemeClr val="tx1">
                    <a:lumMod val="50000"/>
                    <a:lumOff val="50000"/>
                  </a:schemeClr>
                </a:solidFill>
              </a:rPr>
              <a:t>Slotow </a:t>
            </a:r>
            <a:r>
              <a:rPr lang="en-ZA" sz="1200" i="1" dirty="0">
                <a:solidFill>
                  <a:schemeClr val="tx1">
                    <a:lumMod val="50000"/>
                    <a:lumOff val="50000"/>
                  </a:schemeClr>
                </a:solidFill>
              </a:rPr>
              <a:t>et al</a:t>
            </a:r>
            <a:r>
              <a:rPr lang="en-ZA" sz="1200" dirty="0">
                <a:solidFill>
                  <a:schemeClr val="tx1">
                    <a:lumMod val="50000"/>
                    <a:lumOff val="50000"/>
                  </a:schemeClr>
                </a:solidFill>
              </a:rPr>
              <a:t>. 2005. Population dynamics of elephants re-introduced to small fenced reserves in South Africa. </a:t>
            </a:r>
            <a:r>
              <a:rPr lang="en-ZA" sz="1200" i="1" dirty="0">
                <a:solidFill>
                  <a:schemeClr val="tx1">
                    <a:lumMod val="50000"/>
                    <a:lumOff val="50000"/>
                  </a:schemeClr>
                </a:solidFill>
              </a:rPr>
              <a:t>South African Journal of Wildlife Research</a:t>
            </a:r>
            <a:r>
              <a:rPr lang="en-ZA" sz="1200" dirty="0">
                <a:solidFill>
                  <a:schemeClr val="tx1">
                    <a:lumMod val="50000"/>
                    <a:lumOff val="50000"/>
                  </a:schemeClr>
                </a:solidFill>
              </a:rPr>
              <a:t>, 35(1), 23.</a:t>
            </a:r>
          </a:p>
          <a:p>
            <a:endParaRPr lang="en-ZA" dirty="0"/>
          </a:p>
        </p:txBody>
      </p:sp>
      <p:sp>
        <p:nvSpPr>
          <p:cNvPr id="9" name="TextBox 8"/>
          <p:cNvSpPr txBox="1"/>
          <p:nvPr/>
        </p:nvSpPr>
        <p:spPr>
          <a:xfrm>
            <a:off x="1622857" y="279721"/>
            <a:ext cx="7190717" cy="769441"/>
          </a:xfrm>
          <a:prstGeom prst="rect">
            <a:avLst/>
          </a:prstGeom>
          <a:noFill/>
        </p:spPr>
        <p:txBody>
          <a:bodyPr wrap="square" rtlCol="0">
            <a:spAutoFit/>
          </a:bodyPr>
          <a:lstStyle/>
          <a:p>
            <a:r>
              <a:rPr lang="en-ZA" sz="4400" b="1" dirty="0">
                <a:solidFill>
                  <a:schemeClr val="bg1"/>
                </a:solidFill>
              </a:rPr>
              <a:t>Management challenges</a:t>
            </a:r>
            <a:endParaRPr lang="en-ZA" sz="4400" b="1" dirty="0">
              <a:solidFill>
                <a:schemeClr val="bg1"/>
              </a:solidFill>
              <a:cs typeface="Arial" panose="020B0604020202020204" pitchFamily="34" charset="0"/>
            </a:endParaRPr>
          </a:p>
        </p:txBody>
      </p:sp>
    </p:spTree>
    <p:extLst>
      <p:ext uri="{BB962C8B-B14F-4D97-AF65-F5344CB8AC3E}">
        <p14:creationId xmlns:p14="http://schemas.microsoft.com/office/powerpoint/2010/main" val="2307991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271677\Pictures\Pictures\SANParks\Addo 2013\DSC_474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rcRect l="11156" r="9149" b="10000"/>
          <a:stretch/>
        </p:blipFill>
        <p:spPr bwMode="auto">
          <a:xfrm>
            <a:off x="0" y="-2285999"/>
            <a:ext cx="12192000" cy="9143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rotWithShape="1">
          <a:blip r:embed="rId5">
            <a:extLst>
              <a:ext uri="{28A0092B-C50C-407E-A947-70E740481C1C}">
                <a14:useLocalDpi xmlns:a14="http://schemas.microsoft.com/office/drawing/2010/main" val="0"/>
              </a:ext>
            </a:extLst>
          </a:blip>
          <a:srcRect l="3593" r="24186"/>
          <a:stretch/>
        </p:blipFill>
        <p:spPr bwMode="auto">
          <a:xfrm>
            <a:off x="6553200" y="381000"/>
            <a:ext cx="3744416" cy="3528392"/>
          </a:xfrm>
          <a:prstGeom prst="rect">
            <a:avLst/>
          </a:prstGeom>
          <a:noFill/>
          <a:ln>
            <a:noFill/>
          </a:ln>
        </p:spPr>
      </p:pic>
      <p:sp>
        <p:nvSpPr>
          <p:cNvPr id="11" name="TextBox 10"/>
          <p:cNvSpPr txBox="1"/>
          <p:nvPr/>
        </p:nvSpPr>
        <p:spPr>
          <a:xfrm>
            <a:off x="7348051" y="2875268"/>
            <a:ext cx="665823" cy="307777"/>
          </a:xfrm>
          <a:prstGeom prst="rect">
            <a:avLst/>
          </a:prstGeom>
          <a:noFill/>
        </p:spPr>
        <p:txBody>
          <a:bodyPr wrap="none" rtlCol="0">
            <a:spAutoFit/>
          </a:bodyPr>
          <a:lstStyle/>
          <a:p>
            <a:r>
              <a:rPr lang="en-ZA" sz="1400" dirty="0"/>
              <a:t>Before</a:t>
            </a:r>
          </a:p>
        </p:txBody>
      </p:sp>
      <p:sp>
        <p:nvSpPr>
          <p:cNvPr id="12" name="Rectangle 11"/>
          <p:cNvSpPr/>
          <p:nvPr/>
        </p:nvSpPr>
        <p:spPr>
          <a:xfrm>
            <a:off x="7996120" y="2875267"/>
            <a:ext cx="504056" cy="30777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p:cNvSpPr/>
          <p:nvPr/>
        </p:nvSpPr>
        <p:spPr>
          <a:xfrm>
            <a:off x="9564960" y="2886343"/>
            <a:ext cx="504056" cy="307777"/>
          </a:xfrm>
          <a:prstGeom prst="rect">
            <a:avLst/>
          </a:prstGeom>
          <a:pattFill prst="openDmnd">
            <a:fgClr>
              <a:schemeClr val="tx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TextBox 13"/>
          <p:cNvSpPr txBox="1"/>
          <p:nvPr/>
        </p:nvSpPr>
        <p:spPr>
          <a:xfrm>
            <a:off x="8970501" y="2875266"/>
            <a:ext cx="554639" cy="307777"/>
          </a:xfrm>
          <a:prstGeom prst="rect">
            <a:avLst/>
          </a:prstGeom>
          <a:noFill/>
        </p:spPr>
        <p:txBody>
          <a:bodyPr wrap="none" rtlCol="0">
            <a:spAutoFit/>
          </a:bodyPr>
          <a:lstStyle/>
          <a:p>
            <a:r>
              <a:rPr lang="en-ZA" sz="1400" dirty="0"/>
              <a:t>After</a:t>
            </a:r>
          </a:p>
        </p:txBody>
      </p:sp>
      <p:sp>
        <p:nvSpPr>
          <p:cNvPr id="15" name="TextBox 14"/>
          <p:cNvSpPr txBox="1"/>
          <p:nvPr/>
        </p:nvSpPr>
        <p:spPr>
          <a:xfrm>
            <a:off x="6240019" y="3909395"/>
            <a:ext cx="4386065" cy="584775"/>
          </a:xfrm>
          <a:prstGeom prst="rect">
            <a:avLst/>
          </a:prstGeom>
          <a:noFill/>
        </p:spPr>
        <p:txBody>
          <a:bodyPr wrap="square" rtlCol="0">
            <a:spAutoFit/>
          </a:bodyPr>
          <a:lstStyle/>
          <a:p>
            <a:r>
              <a:rPr lang="en-ZA" sz="1600" dirty="0">
                <a:latin typeface="Calibri" panose="020F0502020204030204" pitchFamily="34" charset="0"/>
                <a:cs typeface="Calibri" panose="020F0502020204030204" pitchFamily="34" charset="0"/>
              </a:rPr>
              <a:t>Delsink </a:t>
            </a:r>
            <a:r>
              <a:rPr lang="en-ZA" sz="1600" i="1" dirty="0">
                <a:latin typeface="Calibri" panose="020F0502020204030204" pitchFamily="34" charset="0"/>
                <a:cs typeface="Calibri" panose="020F0502020204030204" pitchFamily="34" charset="0"/>
              </a:rPr>
              <a:t>et al. </a:t>
            </a:r>
            <a:r>
              <a:rPr lang="en-ZA" sz="1600" dirty="0">
                <a:latin typeface="Calibri" panose="020F0502020204030204" pitchFamily="34" charset="0"/>
                <a:cs typeface="Calibri" panose="020F0502020204030204" pitchFamily="34" charset="0"/>
              </a:rPr>
              <a:t>2013. </a:t>
            </a:r>
            <a:r>
              <a:rPr lang="en-ZA" sz="1600" i="1" dirty="0">
                <a:latin typeface="Calibri" panose="020F0502020204030204" pitchFamily="34" charset="0"/>
                <a:cs typeface="Calibri" panose="020F0502020204030204" pitchFamily="34" charset="0"/>
              </a:rPr>
              <a:t>Journal of Zoo and Wildlife Medicine </a:t>
            </a:r>
            <a:r>
              <a:rPr lang="en-ZA" sz="1600" dirty="0">
                <a:latin typeface="Calibri" panose="020F0502020204030204" pitchFamily="34" charset="0"/>
                <a:cs typeface="Calibri" panose="020F0502020204030204" pitchFamily="34" charset="0"/>
              </a:rPr>
              <a:t>44(4S): S52–S74</a:t>
            </a:r>
          </a:p>
        </p:txBody>
      </p:sp>
      <p:sp>
        <p:nvSpPr>
          <p:cNvPr id="24" name="Text Box 9"/>
          <p:cNvSpPr txBox="1">
            <a:spLocks noChangeArrowheads="1"/>
          </p:cNvSpPr>
          <p:nvPr/>
        </p:nvSpPr>
        <p:spPr bwMode="auto">
          <a:xfrm>
            <a:off x="9912427" y="6583363"/>
            <a:ext cx="713657" cy="215444"/>
          </a:xfrm>
          <a:prstGeom prst="rect">
            <a:avLst/>
          </a:prstGeom>
          <a:noFill/>
          <a:ln w="9525">
            <a:noFill/>
            <a:miter lim="800000"/>
            <a:headEnd/>
            <a:tailEnd/>
          </a:ln>
        </p:spPr>
        <p:txBody>
          <a:bodyPr wrap="none">
            <a:spAutoFit/>
          </a:bodyPr>
          <a:lstStyle/>
          <a:p>
            <a:r>
              <a:rPr lang="en-US" sz="800" dirty="0">
                <a:solidFill>
                  <a:schemeClr val="bg1"/>
                </a:solidFill>
                <a:latin typeface="Calibri" pitchFamily="34" charset="0"/>
              </a:rPr>
              <a:t>Sam Ferreira</a:t>
            </a:r>
          </a:p>
        </p:txBody>
      </p:sp>
      <p:sp>
        <p:nvSpPr>
          <p:cNvPr id="2" name="TextBox 1"/>
          <p:cNvSpPr txBox="1"/>
          <p:nvPr/>
        </p:nvSpPr>
        <p:spPr>
          <a:xfrm>
            <a:off x="2063552" y="1340768"/>
            <a:ext cx="2592288" cy="1754326"/>
          </a:xfrm>
          <a:prstGeom prst="rect">
            <a:avLst/>
          </a:prstGeom>
          <a:noFill/>
        </p:spPr>
        <p:txBody>
          <a:bodyPr wrap="square" rtlCol="0">
            <a:spAutoFit/>
          </a:bodyPr>
          <a:lstStyle/>
          <a:p>
            <a:r>
              <a:rPr lang="en-ZA" dirty="0"/>
              <a:t>Contraception controls numbers and not mechanisms of effects they have on the landscape. </a:t>
            </a:r>
          </a:p>
          <a:p>
            <a:endParaRPr lang="en-ZA" dirty="0"/>
          </a:p>
        </p:txBody>
      </p:sp>
    </p:spTree>
    <p:extLst>
      <p:ext uri="{BB962C8B-B14F-4D97-AF65-F5344CB8AC3E}">
        <p14:creationId xmlns:p14="http://schemas.microsoft.com/office/powerpoint/2010/main" val="2778323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65130B-000A-D409-2C0F-CFE4C771BF54}"/>
              </a:ext>
            </a:extLst>
          </p:cNvPr>
          <p:cNvSpPr/>
          <p:nvPr/>
        </p:nvSpPr>
        <p:spPr>
          <a:xfrm>
            <a:off x="4173199" y="1150466"/>
            <a:ext cx="3185419" cy="936104"/>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Rounded Corners 6">
            <a:extLst>
              <a:ext uri="{FF2B5EF4-FFF2-40B4-BE49-F238E27FC236}">
                <a16:creationId xmlns:a16="http://schemas.microsoft.com/office/drawing/2014/main" id="{1E28BBD4-55E5-418D-F936-DB0D98ACD88A}"/>
              </a:ext>
            </a:extLst>
          </p:cNvPr>
          <p:cNvSpPr/>
          <p:nvPr/>
        </p:nvSpPr>
        <p:spPr>
          <a:xfrm>
            <a:off x="4173200" y="2559719"/>
            <a:ext cx="3185419" cy="185384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Rounded Corners 7">
            <a:extLst>
              <a:ext uri="{FF2B5EF4-FFF2-40B4-BE49-F238E27FC236}">
                <a16:creationId xmlns:a16="http://schemas.microsoft.com/office/drawing/2014/main" id="{B5B99289-1FBC-E184-A28D-39B2D9908895}"/>
              </a:ext>
            </a:extLst>
          </p:cNvPr>
          <p:cNvSpPr/>
          <p:nvPr/>
        </p:nvSpPr>
        <p:spPr>
          <a:xfrm>
            <a:off x="4151784" y="4936488"/>
            <a:ext cx="3206433" cy="936104"/>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Rounded Corners 8">
            <a:extLst>
              <a:ext uri="{FF2B5EF4-FFF2-40B4-BE49-F238E27FC236}">
                <a16:creationId xmlns:a16="http://schemas.microsoft.com/office/drawing/2014/main" id="{6AE0BA63-21F0-3456-7E46-980399615AB5}"/>
              </a:ext>
            </a:extLst>
          </p:cNvPr>
          <p:cNvSpPr/>
          <p:nvPr/>
        </p:nvSpPr>
        <p:spPr>
          <a:xfrm>
            <a:off x="2063552" y="1150466"/>
            <a:ext cx="1512168" cy="93610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Rounded Corners 9">
            <a:extLst>
              <a:ext uri="{FF2B5EF4-FFF2-40B4-BE49-F238E27FC236}">
                <a16:creationId xmlns:a16="http://schemas.microsoft.com/office/drawing/2014/main" id="{4474F62C-A093-D821-63B8-98CAA94A7388}"/>
              </a:ext>
            </a:extLst>
          </p:cNvPr>
          <p:cNvSpPr/>
          <p:nvPr/>
        </p:nvSpPr>
        <p:spPr>
          <a:xfrm>
            <a:off x="2063552" y="2443246"/>
            <a:ext cx="1512168" cy="93610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Rounded Corners 10">
            <a:extLst>
              <a:ext uri="{FF2B5EF4-FFF2-40B4-BE49-F238E27FC236}">
                <a16:creationId xmlns:a16="http://schemas.microsoft.com/office/drawing/2014/main" id="{BC1D3FBC-C31A-7CB7-EF68-3DB322878C32}"/>
              </a:ext>
            </a:extLst>
          </p:cNvPr>
          <p:cNvSpPr/>
          <p:nvPr/>
        </p:nvSpPr>
        <p:spPr>
          <a:xfrm>
            <a:off x="2028452" y="3678903"/>
            <a:ext cx="1512168" cy="93610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Rounded Corners 11">
            <a:extLst>
              <a:ext uri="{FF2B5EF4-FFF2-40B4-BE49-F238E27FC236}">
                <a16:creationId xmlns:a16="http://schemas.microsoft.com/office/drawing/2014/main" id="{9DA4D2A1-A616-850E-5DCC-2E8BCC8FC970}"/>
              </a:ext>
            </a:extLst>
          </p:cNvPr>
          <p:cNvSpPr/>
          <p:nvPr/>
        </p:nvSpPr>
        <p:spPr>
          <a:xfrm>
            <a:off x="8047325" y="1150466"/>
            <a:ext cx="1512168" cy="93610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Rounded Corners 12">
            <a:extLst>
              <a:ext uri="{FF2B5EF4-FFF2-40B4-BE49-F238E27FC236}">
                <a16:creationId xmlns:a16="http://schemas.microsoft.com/office/drawing/2014/main" id="{E8ECF420-4D87-5E02-0621-4B3912AC35C5}"/>
              </a:ext>
            </a:extLst>
          </p:cNvPr>
          <p:cNvSpPr/>
          <p:nvPr/>
        </p:nvSpPr>
        <p:spPr>
          <a:xfrm>
            <a:off x="8040216" y="2554622"/>
            <a:ext cx="1512168" cy="93610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Rounded Corners 13">
            <a:extLst>
              <a:ext uri="{FF2B5EF4-FFF2-40B4-BE49-F238E27FC236}">
                <a16:creationId xmlns:a16="http://schemas.microsoft.com/office/drawing/2014/main" id="{A7B870F6-6180-EE4A-1AE1-651A0A88748F}"/>
              </a:ext>
            </a:extLst>
          </p:cNvPr>
          <p:cNvSpPr/>
          <p:nvPr/>
        </p:nvSpPr>
        <p:spPr>
          <a:xfrm>
            <a:off x="8018801" y="3847936"/>
            <a:ext cx="1512168" cy="93610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Rounded Corners 14">
            <a:extLst>
              <a:ext uri="{FF2B5EF4-FFF2-40B4-BE49-F238E27FC236}">
                <a16:creationId xmlns:a16="http://schemas.microsoft.com/office/drawing/2014/main" id="{A119BA0A-55EF-A5ED-F751-FF6CF0F02A24}"/>
              </a:ext>
            </a:extLst>
          </p:cNvPr>
          <p:cNvSpPr/>
          <p:nvPr/>
        </p:nvSpPr>
        <p:spPr>
          <a:xfrm>
            <a:off x="8018801" y="5141250"/>
            <a:ext cx="1512168" cy="93610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TextBox 15">
            <a:extLst>
              <a:ext uri="{FF2B5EF4-FFF2-40B4-BE49-F238E27FC236}">
                <a16:creationId xmlns:a16="http://schemas.microsoft.com/office/drawing/2014/main" id="{EB565487-8354-5C99-5FC5-263DEFEA8BE7}"/>
              </a:ext>
            </a:extLst>
          </p:cNvPr>
          <p:cNvSpPr txBox="1"/>
          <p:nvPr/>
        </p:nvSpPr>
        <p:spPr>
          <a:xfrm>
            <a:off x="2062621" y="1266851"/>
            <a:ext cx="1512167" cy="646331"/>
          </a:xfrm>
          <a:prstGeom prst="rect">
            <a:avLst/>
          </a:prstGeom>
          <a:noFill/>
        </p:spPr>
        <p:txBody>
          <a:bodyPr wrap="square" rtlCol="0">
            <a:spAutoFit/>
          </a:bodyPr>
          <a:lstStyle/>
          <a:p>
            <a:pPr algn="ctr"/>
            <a:r>
              <a:rPr lang="en-US" dirty="0"/>
              <a:t>Maintenance mode</a:t>
            </a:r>
            <a:endParaRPr lang="en-ZA" dirty="0"/>
          </a:p>
        </p:txBody>
      </p:sp>
      <p:sp>
        <p:nvSpPr>
          <p:cNvPr id="17" name="TextBox 16">
            <a:extLst>
              <a:ext uri="{FF2B5EF4-FFF2-40B4-BE49-F238E27FC236}">
                <a16:creationId xmlns:a16="http://schemas.microsoft.com/office/drawing/2014/main" id="{BA7445B6-B1A1-080F-6538-FC3A60705C3C}"/>
              </a:ext>
            </a:extLst>
          </p:cNvPr>
          <p:cNvSpPr txBox="1"/>
          <p:nvPr/>
        </p:nvSpPr>
        <p:spPr>
          <a:xfrm>
            <a:off x="2089453" y="2511172"/>
            <a:ext cx="1441092" cy="923330"/>
          </a:xfrm>
          <a:prstGeom prst="rect">
            <a:avLst/>
          </a:prstGeom>
          <a:noFill/>
        </p:spPr>
        <p:txBody>
          <a:bodyPr wrap="square" rtlCol="0">
            <a:spAutoFit/>
          </a:bodyPr>
          <a:lstStyle/>
          <a:p>
            <a:pPr algn="ctr"/>
            <a:r>
              <a:rPr lang="en-US" dirty="0"/>
              <a:t>Restore resource gradients</a:t>
            </a:r>
            <a:endParaRPr lang="en-ZA" dirty="0"/>
          </a:p>
        </p:txBody>
      </p:sp>
      <p:sp>
        <p:nvSpPr>
          <p:cNvPr id="18" name="TextBox 17">
            <a:extLst>
              <a:ext uri="{FF2B5EF4-FFF2-40B4-BE49-F238E27FC236}">
                <a16:creationId xmlns:a16="http://schemas.microsoft.com/office/drawing/2014/main" id="{2F325838-8F0D-E495-9D40-B38000FE3798}"/>
              </a:ext>
            </a:extLst>
          </p:cNvPr>
          <p:cNvSpPr txBox="1"/>
          <p:nvPr/>
        </p:nvSpPr>
        <p:spPr>
          <a:xfrm>
            <a:off x="2028452" y="3789041"/>
            <a:ext cx="1512168" cy="646331"/>
          </a:xfrm>
          <a:prstGeom prst="rect">
            <a:avLst/>
          </a:prstGeom>
          <a:noFill/>
        </p:spPr>
        <p:txBody>
          <a:bodyPr wrap="square" rtlCol="0">
            <a:spAutoFit/>
          </a:bodyPr>
          <a:lstStyle/>
          <a:p>
            <a:r>
              <a:rPr lang="en-US" dirty="0"/>
              <a:t>Force variable use of habitat</a:t>
            </a:r>
            <a:endParaRPr lang="en-ZA" dirty="0"/>
          </a:p>
        </p:txBody>
      </p:sp>
      <p:sp>
        <p:nvSpPr>
          <p:cNvPr id="19" name="TextBox 18">
            <a:extLst>
              <a:ext uri="{FF2B5EF4-FFF2-40B4-BE49-F238E27FC236}">
                <a16:creationId xmlns:a16="http://schemas.microsoft.com/office/drawing/2014/main" id="{6D8AB418-B915-D5E0-4B48-C22353480FF6}"/>
              </a:ext>
            </a:extLst>
          </p:cNvPr>
          <p:cNvSpPr txBox="1"/>
          <p:nvPr/>
        </p:nvSpPr>
        <p:spPr>
          <a:xfrm>
            <a:off x="2028452" y="404664"/>
            <a:ext cx="2123332" cy="400110"/>
          </a:xfrm>
          <a:prstGeom prst="rect">
            <a:avLst/>
          </a:prstGeom>
          <a:noFill/>
        </p:spPr>
        <p:txBody>
          <a:bodyPr wrap="square" rtlCol="0">
            <a:spAutoFit/>
          </a:bodyPr>
          <a:lstStyle/>
          <a:p>
            <a:r>
              <a:rPr lang="en-US" sz="2000" b="1" dirty="0"/>
              <a:t>Large Populations</a:t>
            </a:r>
            <a:endParaRPr lang="en-ZA" sz="2000" b="1" dirty="0"/>
          </a:p>
        </p:txBody>
      </p:sp>
      <p:cxnSp>
        <p:nvCxnSpPr>
          <p:cNvPr id="21" name="Straight Connector 20">
            <a:extLst>
              <a:ext uri="{FF2B5EF4-FFF2-40B4-BE49-F238E27FC236}">
                <a16:creationId xmlns:a16="http://schemas.microsoft.com/office/drawing/2014/main" id="{CEB1B9A5-E309-BFB0-E460-8DCB67F84FB6}"/>
              </a:ext>
            </a:extLst>
          </p:cNvPr>
          <p:cNvCxnSpPr>
            <a:cxnSpLocks/>
            <a:endCxn id="9" idx="0"/>
          </p:cNvCxnSpPr>
          <p:nvPr/>
        </p:nvCxnSpPr>
        <p:spPr>
          <a:xfrm>
            <a:off x="2819636" y="803086"/>
            <a:ext cx="0" cy="347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69559DB-6519-7930-C71D-9B77F650606F}"/>
              </a:ext>
            </a:extLst>
          </p:cNvPr>
          <p:cNvCxnSpPr>
            <a:cxnSpLocks/>
          </p:cNvCxnSpPr>
          <p:nvPr/>
        </p:nvCxnSpPr>
        <p:spPr>
          <a:xfrm>
            <a:off x="2789746" y="2066776"/>
            <a:ext cx="0" cy="347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27D1FDC-3C6C-A138-5EC2-1A5FD1AE3C36}"/>
              </a:ext>
            </a:extLst>
          </p:cNvPr>
          <p:cNvCxnSpPr>
            <a:cxnSpLocks/>
          </p:cNvCxnSpPr>
          <p:nvPr/>
        </p:nvCxnSpPr>
        <p:spPr>
          <a:xfrm>
            <a:off x="2819636" y="3379350"/>
            <a:ext cx="0" cy="347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97B83B-5264-75BC-BEE2-6ABEB98EBA7C}"/>
              </a:ext>
            </a:extLst>
          </p:cNvPr>
          <p:cNvSpPr txBox="1"/>
          <p:nvPr/>
        </p:nvSpPr>
        <p:spPr>
          <a:xfrm>
            <a:off x="6135082" y="404664"/>
            <a:ext cx="2448272" cy="400110"/>
          </a:xfrm>
          <a:prstGeom prst="rect">
            <a:avLst/>
          </a:prstGeom>
          <a:noFill/>
        </p:spPr>
        <p:txBody>
          <a:bodyPr wrap="square" rtlCol="0">
            <a:spAutoFit/>
          </a:bodyPr>
          <a:lstStyle/>
          <a:p>
            <a:r>
              <a:rPr lang="en-US" sz="2000" b="1" dirty="0"/>
              <a:t>Confined Populations</a:t>
            </a:r>
            <a:endParaRPr lang="en-ZA" sz="2000" b="1" dirty="0"/>
          </a:p>
        </p:txBody>
      </p:sp>
      <p:cxnSp>
        <p:nvCxnSpPr>
          <p:cNvPr id="27" name="Straight Connector 26">
            <a:extLst>
              <a:ext uri="{FF2B5EF4-FFF2-40B4-BE49-F238E27FC236}">
                <a16:creationId xmlns:a16="http://schemas.microsoft.com/office/drawing/2014/main" id="{AC1A3B1F-EAF2-EC0D-8ECA-7265C09D2997}"/>
              </a:ext>
            </a:extLst>
          </p:cNvPr>
          <p:cNvCxnSpPr>
            <a:stCxn id="25" idx="2"/>
          </p:cNvCxnSpPr>
          <p:nvPr/>
        </p:nvCxnSpPr>
        <p:spPr>
          <a:xfrm flipH="1">
            <a:off x="6168008" y="804774"/>
            <a:ext cx="1191210" cy="3040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FE95BF-0109-7BD3-2F6F-DC21DB149D46}"/>
              </a:ext>
            </a:extLst>
          </p:cNvPr>
          <p:cNvCxnSpPr>
            <a:cxnSpLocks/>
            <a:stCxn id="25" idx="2"/>
          </p:cNvCxnSpPr>
          <p:nvPr/>
        </p:nvCxnSpPr>
        <p:spPr>
          <a:xfrm>
            <a:off x="7359218" y="804774"/>
            <a:ext cx="1113046" cy="3142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20062FE-7A29-F0AD-203B-11AE64319E42}"/>
              </a:ext>
            </a:extLst>
          </p:cNvPr>
          <p:cNvCxnSpPr>
            <a:cxnSpLocks/>
          </p:cNvCxnSpPr>
          <p:nvPr/>
        </p:nvCxnSpPr>
        <p:spPr>
          <a:xfrm>
            <a:off x="5814820" y="2066776"/>
            <a:ext cx="0" cy="4997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B8E6E0A-0DC8-2909-97B0-CBE0549AEC10}"/>
              </a:ext>
            </a:extLst>
          </p:cNvPr>
          <p:cNvCxnSpPr>
            <a:cxnSpLocks/>
          </p:cNvCxnSpPr>
          <p:nvPr/>
        </p:nvCxnSpPr>
        <p:spPr>
          <a:xfrm>
            <a:off x="5824263" y="4452490"/>
            <a:ext cx="0" cy="4997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929E8D6-B2FD-341F-F39F-619608FBA1EE}"/>
              </a:ext>
            </a:extLst>
          </p:cNvPr>
          <p:cNvCxnSpPr>
            <a:cxnSpLocks/>
          </p:cNvCxnSpPr>
          <p:nvPr/>
        </p:nvCxnSpPr>
        <p:spPr>
          <a:xfrm>
            <a:off x="8803409" y="2066776"/>
            <a:ext cx="0" cy="4997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8445CB-8D5D-C21E-3A89-8EBD9D11B611}"/>
              </a:ext>
            </a:extLst>
          </p:cNvPr>
          <p:cNvCxnSpPr>
            <a:cxnSpLocks/>
            <a:stCxn id="14" idx="2"/>
          </p:cNvCxnSpPr>
          <p:nvPr/>
        </p:nvCxnSpPr>
        <p:spPr>
          <a:xfrm flipH="1">
            <a:off x="8774687" y="4784040"/>
            <a:ext cx="199" cy="3672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0C99142-ED21-C6EC-EC8C-3BC2C66BDEE8}"/>
              </a:ext>
            </a:extLst>
          </p:cNvPr>
          <p:cNvCxnSpPr>
            <a:cxnSpLocks/>
          </p:cNvCxnSpPr>
          <p:nvPr/>
        </p:nvCxnSpPr>
        <p:spPr>
          <a:xfrm flipH="1">
            <a:off x="8765371" y="3480666"/>
            <a:ext cx="199" cy="3672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CC665DD-7196-B6AA-681F-0B2B39F9EAEB}"/>
              </a:ext>
            </a:extLst>
          </p:cNvPr>
          <p:cNvSpPr txBox="1"/>
          <p:nvPr/>
        </p:nvSpPr>
        <p:spPr>
          <a:xfrm>
            <a:off x="4727848" y="1266851"/>
            <a:ext cx="2232246" cy="646331"/>
          </a:xfrm>
          <a:prstGeom prst="rect">
            <a:avLst/>
          </a:prstGeom>
          <a:noFill/>
        </p:spPr>
        <p:txBody>
          <a:bodyPr wrap="square" rtlCol="0">
            <a:spAutoFit/>
          </a:bodyPr>
          <a:lstStyle/>
          <a:p>
            <a:r>
              <a:rPr lang="en-US" dirty="0">
                <a:solidFill>
                  <a:schemeClr val="bg1"/>
                </a:solidFill>
              </a:rPr>
              <a:t>Re-active mode</a:t>
            </a:r>
          </a:p>
          <a:p>
            <a:r>
              <a:rPr lang="en-US" dirty="0">
                <a:solidFill>
                  <a:schemeClr val="bg1"/>
                </a:solidFill>
              </a:rPr>
              <a:t>Reduce densities</a:t>
            </a:r>
            <a:endParaRPr lang="en-ZA" dirty="0">
              <a:solidFill>
                <a:schemeClr val="bg1"/>
              </a:solidFill>
            </a:endParaRPr>
          </a:p>
        </p:txBody>
      </p:sp>
      <p:sp>
        <p:nvSpPr>
          <p:cNvPr id="45" name="TextBox 44">
            <a:extLst>
              <a:ext uri="{FF2B5EF4-FFF2-40B4-BE49-F238E27FC236}">
                <a16:creationId xmlns:a16="http://schemas.microsoft.com/office/drawing/2014/main" id="{A5FA8C81-B4D7-329C-4DB6-E53120371CE8}"/>
              </a:ext>
            </a:extLst>
          </p:cNvPr>
          <p:cNvSpPr txBox="1"/>
          <p:nvPr/>
        </p:nvSpPr>
        <p:spPr>
          <a:xfrm>
            <a:off x="4138100" y="3222722"/>
            <a:ext cx="1505317" cy="369332"/>
          </a:xfrm>
          <a:prstGeom prst="rect">
            <a:avLst/>
          </a:prstGeom>
          <a:noFill/>
        </p:spPr>
        <p:txBody>
          <a:bodyPr wrap="square" rtlCol="0">
            <a:spAutoFit/>
          </a:bodyPr>
          <a:lstStyle/>
          <a:p>
            <a:r>
              <a:rPr lang="en-US" dirty="0">
                <a:solidFill>
                  <a:schemeClr val="bg1"/>
                </a:solidFill>
              </a:rPr>
              <a:t>Translocation</a:t>
            </a:r>
            <a:endParaRPr lang="en-ZA" dirty="0">
              <a:solidFill>
                <a:schemeClr val="bg1"/>
              </a:solidFill>
            </a:endParaRPr>
          </a:p>
        </p:txBody>
      </p:sp>
      <p:sp>
        <p:nvSpPr>
          <p:cNvPr id="46" name="TextBox 45">
            <a:extLst>
              <a:ext uri="{FF2B5EF4-FFF2-40B4-BE49-F238E27FC236}">
                <a16:creationId xmlns:a16="http://schemas.microsoft.com/office/drawing/2014/main" id="{BEA22024-D673-1353-3A0A-98A97907ACB2}"/>
              </a:ext>
            </a:extLst>
          </p:cNvPr>
          <p:cNvSpPr txBox="1"/>
          <p:nvPr/>
        </p:nvSpPr>
        <p:spPr>
          <a:xfrm>
            <a:off x="5670805" y="2670577"/>
            <a:ext cx="1557649" cy="307777"/>
          </a:xfrm>
          <a:prstGeom prst="rect">
            <a:avLst/>
          </a:prstGeom>
          <a:solidFill>
            <a:schemeClr val="accent3">
              <a:lumMod val="60000"/>
              <a:lumOff val="40000"/>
            </a:schemeClr>
          </a:solidFill>
        </p:spPr>
        <p:txBody>
          <a:bodyPr wrap="square" rtlCol="0">
            <a:spAutoFit/>
          </a:bodyPr>
          <a:lstStyle/>
          <a:p>
            <a:r>
              <a:rPr lang="en-US" sz="1400" dirty="0"/>
              <a:t>Within province</a:t>
            </a:r>
            <a:endParaRPr lang="en-ZA" sz="1400" dirty="0"/>
          </a:p>
        </p:txBody>
      </p:sp>
      <p:sp>
        <p:nvSpPr>
          <p:cNvPr id="47" name="TextBox 46">
            <a:extLst>
              <a:ext uri="{FF2B5EF4-FFF2-40B4-BE49-F238E27FC236}">
                <a16:creationId xmlns:a16="http://schemas.microsoft.com/office/drawing/2014/main" id="{466AC32D-609A-23C0-3A70-E93458E3F08B}"/>
              </a:ext>
            </a:extLst>
          </p:cNvPr>
          <p:cNvSpPr txBox="1"/>
          <p:nvPr/>
        </p:nvSpPr>
        <p:spPr>
          <a:xfrm>
            <a:off x="5663952" y="3068961"/>
            <a:ext cx="1564503" cy="307777"/>
          </a:xfrm>
          <a:prstGeom prst="rect">
            <a:avLst/>
          </a:prstGeom>
          <a:solidFill>
            <a:schemeClr val="accent3">
              <a:lumMod val="60000"/>
              <a:lumOff val="40000"/>
            </a:schemeClr>
          </a:solidFill>
        </p:spPr>
        <p:txBody>
          <a:bodyPr wrap="square" rtlCol="0">
            <a:spAutoFit/>
          </a:bodyPr>
          <a:lstStyle/>
          <a:p>
            <a:r>
              <a:rPr lang="en-US" sz="1400" dirty="0"/>
              <a:t>If not, within SA</a:t>
            </a:r>
            <a:endParaRPr lang="en-ZA" sz="1400" dirty="0"/>
          </a:p>
        </p:txBody>
      </p:sp>
      <p:sp>
        <p:nvSpPr>
          <p:cNvPr id="48" name="TextBox 47">
            <a:extLst>
              <a:ext uri="{FF2B5EF4-FFF2-40B4-BE49-F238E27FC236}">
                <a16:creationId xmlns:a16="http://schemas.microsoft.com/office/drawing/2014/main" id="{82FB407E-41F1-C1D0-AE47-9D81D43BD42B}"/>
              </a:ext>
            </a:extLst>
          </p:cNvPr>
          <p:cNvSpPr txBox="1"/>
          <p:nvPr/>
        </p:nvSpPr>
        <p:spPr>
          <a:xfrm>
            <a:off x="5663951" y="3480667"/>
            <a:ext cx="1564504" cy="308374"/>
          </a:xfrm>
          <a:prstGeom prst="rect">
            <a:avLst/>
          </a:prstGeom>
          <a:solidFill>
            <a:schemeClr val="accent3">
              <a:lumMod val="60000"/>
              <a:lumOff val="40000"/>
            </a:schemeClr>
          </a:solidFill>
        </p:spPr>
        <p:txBody>
          <a:bodyPr wrap="square" rtlCol="0">
            <a:spAutoFit/>
          </a:bodyPr>
          <a:lstStyle/>
          <a:p>
            <a:r>
              <a:rPr lang="en-US" sz="1400" dirty="0"/>
              <a:t>If not, within SADC</a:t>
            </a:r>
            <a:endParaRPr lang="en-ZA" sz="1400" dirty="0"/>
          </a:p>
        </p:txBody>
      </p:sp>
      <p:sp>
        <p:nvSpPr>
          <p:cNvPr id="49" name="TextBox 48">
            <a:extLst>
              <a:ext uri="{FF2B5EF4-FFF2-40B4-BE49-F238E27FC236}">
                <a16:creationId xmlns:a16="http://schemas.microsoft.com/office/drawing/2014/main" id="{24F6FCF3-B422-AC6D-6F00-93C714C3B26A}"/>
              </a:ext>
            </a:extLst>
          </p:cNvPr>
          <p:cNvSpPr txBox="1"/>
          <p:nvPr/>
        </p:nvSpPr>
        <p:spPr>
          <a:xfrm>
            <a:off x="5643417" y="3860453"/>
            <a:ext cx="1585039" cy="307777"/>
          </a:xfrm>
          <a:prstGeom prst="rect">
            <a:avLst/>
          </a:prstGeom>
          <a:solidFill>
            <a:schemeClr val="accent3">
              <a:lumMod val="60000"/>
              <a:lumOff val="40000"/>
            </a:schemeClr>
          </a:solidFill>
        </p:spPr>
        <p:txBody>
          <a:bodyPr wrap="square" rtlCol="0">
            <a:spAutoFit/>
          </a:bodyPr>
          <a:lstStyle/>
          <a:p>
            <a:r>
              <a:rPr lang="en-US" sz="1400" dirty="0"/>
              <a:t>If not, within Africa</a:t>
            </a:r>
            <a:endParaRPr lang="en-ZA" sz="1400" dirty="0"/>
          </a:p>
        </p:txBody>
      </p:sp>
      <p:sp>
        <p:nvSpPr>
          <p:cNvPr id="50" name="TextBox 49">
            <a:extLst>
              <a:ext uri="{FF2B5EF4-FFF2-40B4-BE49-F238E27FC236}">
                <a16:creationId xmlns:a16="http://schemas.microsoft.com/office/drawing/2014/main" id="{F50E94B6-B9B7-8F0B-047F-601EC37C2DEB}"/>
              </a:ext>
            </a:extLst>
          </p:cNvPr>
          <p:cNvSpPr txBox="1"/>
          <p:nvPr/>
        </p:nvSpPr>
        <p:spPr>
          <a:xfrm>
            <a:off x="4583833" y="5141250"/>
            <a:ext cx="2376261" cy="369332"/>
          </a:xfrm>
          <a:prstGeom prst="rect">
            <a:avLst/>
          </a:prstGeom>
          <a:noFill/>
        </p:spPr>
        <p:txBody>
          <a:bodyPr wrap="square" rtlCol="0">
            <a:spAutoFit/>
          </a:bodyPr>
          <a:lstStyle/>
          <a:p>
            <a:r>
              <a:rPr lang="en-US" dirty="0">
                <a:solidFill>
                  <a:schemeClr val="bg1"/>
                </a:solidFill>
              </a:rPr>
              <a:t>If not, euthanize</a:t>
            </a:r>
            <a:endParaRPr lang="en-ZA" dirty="0">
              <a:solidFill>
                <a:schemeClr val="bg1"/>
              </a:solidFill>
            </a:endParaRPr>
          </a:p>
        </p:txBody>
      </p:sp>
      <p:sp>
        <p:nvSpPr>
          <p:cNvPr id="51" name="TextBox 50">
            <a:extLst>
              <a:ext uri="{FF2B5EF4-FFF2-40B4-BE49-F238E27FC236}">
                <a16:creationId xmlns:a16="http://schemas.microsoft.com/office/drawing/2014/main" id="{A6812C00-F22B-AF0A-CC5E-CDABAFB70F55}"/>
              </a:ext>
            </a:extLst>
          </p:cNvPr>
          <p:cNvSpPr txBox="1"/>
          <p:nvPr/>
        </p:nvSpPr>
        <p:spPr>
          <a:xfrm>
            <a:off x="8227346" y="1298203"/>
            <a:ext cx="1152127" cy="646331"/>
          </a:xfrm>
          <a:prstGeom prst="rect">
            <a:avLst/>
          </a:prstGeom>
          <a:noFill/>
        </p:spPr>
        <p:txBody>
          <a:bodyPr wrap="square" rtlCol="0">
            <a:spAutoFit/>
          </a:bodyPr>
          <a:lstStyle/>
          <a:p>
            <a:pPr algn="ctr"/>
            <a:r>
              <a:rPr lang="en-US" dirty="0"/>
              <a:t>Pro-active mode</a:t>
            </a:r>
            <a:endParaRPr lang="en-ZA" dirty="0"/>
          </a:p>
        </p:txBody>
      </p:sp>
      <p:sp>
        <p:nvSpPr>
          <p:cNvPr id="52" name="TextBox 51">
            <a:extLst>
              <a:ext uri="{FF2B5EF4-FFF2-40B4-BE49-F238E27FC236}">
                <a16:creationId xmlns:a16="http://schemas.microsoft.com/office/drawing/2014/main" id="{D0CAC9D7-9751-5A39-F33C-A5BF9AC2AD42}"/>
              </a:ext>
            </a:extLst>
          </p:cNvPr>
          <p:cNvSpPr txBox="1"/>
          <p:nvPr/>
        </p:nvSpPr>
        <p:spPr>
          <a:xfrm>
            <a:off x="8159035" y="2655188"/>
            <a:ext cx="1274530" cy="646331"/>
          </a:xfrm>
          <a:prstGeom prst="rect">
            <a:avLst/>
          </a:prstGeom>
          <a:noFill/>
        </p:spPr>
        <p:txBody>
          <a:bodyPr wrap="square" rtlCol="0">
            <a:spAutoFit/>
          </a:bodyPr>
          <a:lstStyle/>
          <a:p>
            <a:pPr algn="ctr"/>
            <a:r>
              <a:rPr lang="en-US" dirty="0"/>
              <a:t>Control growth</a:t>
            </a:r>
            <a:endParaRPr lang="en-ZA" dirty="0"/>
          </a:p>
        </p:txBody>
      </p:sp>
      <p:sp>
        <p:nvSpPr>
          <p:cNvPr id="53" name="TextBox 52">
            <a:extLst>
              <a:ext uri="{FF2B5EF4-FFF2-40B4-BE49-F238E27FC236}">
                <a16:creationId xmlns:a16="http://schemas.microsoft.com/office/drawing/2014/main" id="{3612BF1D-8876-0AE9-71F2-50026E76CF25}"/>
              </a:ext>
            </a:extLst>
          </p:cNvPr>
          <p:cNvSpPr txBox="1"/>
          <p:nvPr/>
        </p:nvSpPr>
        <p:spPr>
          <a:xfrm>
            <a:off x="8047326" y="3946895"/>
            <a:ext cx="1508681" cy="646331"/>
          </a:xfrm>
          <a:prstGeom prst="rect">
            <a:avLst/>
          </a:prstGeom>
          <a:noFill/>
        </p:spPr>
        <p:txBody>
          <a:bodyPr wrap="square" rtlCol="0">
            <a:spAutoFit/>
          </a:bodyPr>
          <a:lstStyle/>
          <a:p>
            <a:r>
              <a:rPr lang="en-US" dirty="0"/>
              <a:t>Force variable use of habitat</a:t>
            </a:r>
            <a:endParaRPr lang="en-ZA" dirty="0"/>
          </a:p>
        </p:txBody>
      </p:sp>
      <p:sp>
        <p:nvSpPr>
          <p:cNvPr id="54" name="TextBox 53">
            <a:extLst>
              <a:ext uri="{FF2B5EF4-FFF2-40B4-BE49-F238E27FC236}">
                <a16:creationId xmlns:a16="http://schemas.microsoft.com/office/drawing/2014/main" id="{4A2D4CE6-47B9-35EA-1D96-6BA9BBBCE948}"/>
              </a:ext>
            </a:extLst>
          </p:cNvPr>
          <p:cNvSpPr txBox="1"/>
          <p:nvPr/>
        </p:nvSpPr>
        <p:spPr>
          <a:xfrm>
            <a:off x="7865469" y="5161842"/>
            <a:ext cx="1799802" cy="923330"/>
          </a:xfrm>
          <a:prstGeom prst="rect">
            <a:avLst/>
          </a:prstGeom>
          <a:noFill/>
        </p:spPr>
        <p:txBody>
          <a:bodyPr wrap="square" rtlCol="0">
            <a:spAutoFit/>
          </a:bodyPr>
          <a:lstStyle/>
          <a:p>
            <a:pPr algn="ctr"/>
            <a:r>
              <a:rPr lang="en-US" dirty="0"/>
              <a:t>Mimic dispersal through meta-population</a:t>
            </a:r>
            <a:endParaRPr lang="en-ZA" dirty="0"/>
          </a:p>
        </p:txBody>
      </p:sp>
      <p:sp>
        <p:nvSpPr>
          <p:cNvPr id="55" name="TextBox 54">
            <a:extLst>
              <a:ext uri="{FF2B5EF4-FFF2-40B4-BE49-F238E27FC236}">
                <a16:creationId xmlns:a16="http://schemas.microsoft.com/office/drawing/2014/main" id="{DC71B1D6-5DFA-ACE1-F8D0-3062B14DF973}"/>
              </a:ext>
            </a:extLst>
          </p:cNvPr>
          <p:cNvSpPr txBox="1"/>
          <p:nvPr/>
        </p:nvSpPr>
        <p:spPr>
          <a:xfrm>
            <a:off x="0" y="6264342"/>
            <a:ext cx="12192000" cy="584775"/>
          </a:xfrm>
          <a:prstGeom prst="rect">
            <a:avLst/>
          </a:prstGeom>
          <a:solidFill>
            <a:schemeClr val="accent3">
              <a:lumMod val="60000"/>
              <a:lumOff val="40000"/>
            </a:schemeClr>
          </a:solidFill>
        </p:spPr>
        <p:txBody>
          <a:bodyPr wrap="square" rtlCol="0">
            <a:spAutoFit/>
          </a:bodyPr>
          <a:lstStyle/>
          <a:p>
            <a:pPr algn="ctr"/>
            <a:r>
              <a:rPr lang="en-US" sz="3200" b="1" dirty="0"/>
              <a:t>Guiding strategic decisions</a:t>
            </a:r>
            <a:endParaRPr lang="en-ZA" sz="3200" b="1" dirty="0"/>
          </a:p>
        </p:txBody>
      </p:sp>
    </p:spTree>
    <p:extLst>
      <p:ext uri="{BB962C8B-B14F-4D97-AF65-F5344CB8AC3E}">
        <p14:creationId xmlns:p14="http://schemas.microsoft.com/office/powerpoint/2010/main" val="3777116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95CCA8-C9E9-5F32-ED37-BFCD2BB80845}"/>
              </a:ext>
            </a:extLst>
          </p:cNvPr>
          <p:cNvPicPr>
            <a:picLocks noChangeAspect="1"/>
          </p:cNvPicPr>
          <p:nvPr/>
        </p:nvPicPr>
        <p:blipFill>
          <a:blip r:embed="rId3"/>
          <a:stretch>
            <a:fillRect/>
          </a:stretch>
        </p:blipFill>
        <p:spPr>
          <a:xfrm>
            <a:off x="0" y="-819472"/>
            <a:ext cx="12394125" cy="7677472"/>
          </a:xfrm>
          <a:prstGeom prst="rect">
            <a:avLst/>
          </a:prstGeom>
        </p:spPr>
      </p:pic>
    </p:spTree>
    <p:extLst>
      <p:ext uri="{BB962C8B-B14F-4D97-AF65-F5344CB8AC3E}">
        <p14:creationId xmlns:p14="http://schemas.microsoft.com/office/powerpoint/2010/main" val="1281210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595CCA8-C9E9-5F32-ED37-BFCD2BB80845}"/>
              </a:ext>
            </a:extLst>
          </p:cNvPr>
          <p:cNvPicPr>
            <a:picLocks noChangeAspect="1"/>
          </p:cNvPicPr>
          <p:nvPr/>
        </p:nvPicPr>
        <p:blipFill>
          <a:blip r:embed="rId3"/>
          <a:srcRect l="473" r="12108"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4F22E38-F6FC-C9F2-88FD-8E1AD78AE33B}"/>
              </a:ext>
            </a:extLst>
          </p:cNvPr>
          <p:cNvSpPr txBox="1"/>
          <p:nvPr/>
        </p:nvSpPr>
        <p:spPr>
          <a:xfrm>
            <a:off x="7471124" y="1340768"/>
            <a:ext cx="4397038" cy="4307167"/>
          </a:xfrm>
          <a:prstGeom prst="rect">
            <a:avLst/>
          </a:prstGeom>
        </p:spPr>
        <p:txBody>
          <a:bodyPr vert="horz" lIns="91440" tIns="45720" rIns="91440" bIns="45720" rtlCol="0">
            <a:noAutofit/>
          </a:bodyPr>
          <a:lstStyle/>
          <a:p>
            <a:pPr>
              <a:lnSpc>
                <a:spcPct val="90000"/>
              </a:lnSpc>
              <a:spcAft>
                <a:spcPts val="600"/>
              </a:spcAft>
            </a:pPr>
            <a:r>
              <a:rPr lang="en-US" sz="3200" dirty="0"/>
              <a:t>It is about where elephants are, what type of place they at, how sensitive that place is, what kind of elephant is there and what they are doing when they there based on food, water, comfort and safety.</a:t>
            </a:r>
          </a:p>
        </p:txBody>
      </p:sp>
    </p:spTree>
    <p:extLst>
      <p:ext uri="{BB962C8B-B14F-4D97-AF65-F5344CB8AC3E}">
        <p14:creationId xmlns:p14="http://schemas.microsoft.com/office/powerpoint/2010/main" val="1564110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C72D5F9D-431E-305B-7B42-C970721C03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421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Young bulls playing"/>
          <p:cNvPicPr>
            <a:picLocks noChangeAspect="1" noChangeArrowheads="1"/>
          </p:cNvPicPr>
          <p:nvPr/>
        </p:nvPicPr>
        <p:blipFill>
          <a:blip r:embed="rId3" cstate="print"/>
          <a:srcRect/>
          <a:stretch>
            <a:fillRect/>
          </a:stretch>
        </p:blipFill>
        <p:spPr bwMode="auto">
          <a:xfrm>
            <a:off x="-240704" y="-1251520"/>
            <a:ext cx="12432704" cy="8279516"/>
          </a:xfrm>
          <a:prstGeom prst="rect">
            <a:avLst/>
          </a:prstGeom>
          <a:noFill/>
          <a:ln w="12700">
            <a:solidFill>
              <a:schemeClr val="tx1"/>
            </a:solidFill>
            <a:miter lim="800000"/>
            <a:headEnd/>
            <a:tailEnd/>
          </a:ln>
        </p:spPr>
      </p:pic>
      <p:sp>
        <p:nvSpPr>
          <p:cNvPr id="2" name="TextBox 1">
            <a:extLst>
              <a:ext uri="{FF2B5EF4-FFF2-40B4-BE49-F238E27FC236}">
                <a16:creationId xmlns:a16="http://schemas.microsoft.com/office/drawing/2014/main" id="{7E921D5F-4736-7B72-B4DF-BB4AD7CF8C61}"/>
              </a:ext>
            </a:extLst>
          </p:cNvPr>
          <p:cNvSpPr txBox="1"/>
          <p:nvPr/>
        </p:nvSpPr>
        <p:spPr>
          <a:xfrm>
            <a:off x="3647728" y="2132857"/>
            <a:ext cx="5544616" cy="1200329"/>
          </a:xfrm>
          <a:prstGeom prst="rect">
            <a:avLst/>
          </a:prstGeom>
          <a:noFill/>
        </p:spPr>
        <p:txBody>
          <a:bodyPr wrap="square" rtlCol="0">
            <a:spAutoFit/>
          </a:bodyPr>
          <a:lstStyle/>
          <a:p>
            <a:r>
              <a:rPr lang="en-US" sz="7200" b="1" dirty="0">
                <a:solidFill>
                  <a:schemeClr val="bg1"/>
                </a:solidFill>
              </a:rPr>
              <a:t>QUESTIONS? </a:t>
            </a:r>
            <a:endParaRPr lang="en-ZA" sz="72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print">
            <a:extLst>
              <a:ext uri="{28A0092B-C50C-407E-A947-70E740481C1C}">
                <a14:useLocalDpi xmlns:a14="http://schemas.microsoft.com/office/drawing/2010/main" val="0"/>
              </a:ext>
            </a:extLst>
          </a:blip>
          <a:srcRect t="4641" r="664" b="10798"/>
          <a:stretch/>
        </p:blipFill>
        <p:spPr bwMode="auto">
          <a:xfrm>
            <a:off x="4833444" y="2108975"/>
            <a:ext cx="5699760" cy="3749040"/>
          </a:xfrm>
          <a:prstGeom prst="rect">
            <a:avLst/>
          </a:prstGeom>
          <a:ln>
            <a:solidFill>
              <a:schemeClr val="tx1"/>
            </a:solidFill>
          </a:ln>
          <a:extLst>
            <a:ext uri="{53640926-AAD7-44D8-BBD7-CCE9431645EC}">
              <a14:shadowObscured xmlns:a14="http://schemas.microsoft.com/office/drawing/2010/main"/>
            </a:ext>
          </a:extLst>
        </p:spPr>
      </p:pic>
      <p:sp>
        <p:nvSpPr>
          <p:cNvPr id="5" name="Oval 4"/>
          <p:cNvSpPr/>
          <p:nvPr/>
        </p:nvSpPr>
        <p:spPr>
          <a:xfrm rot="20176646">
            <a:off x="8543968" y="2180542"/>
            <a:ext cx="390699" cy="166333"/>
          </a:xfrm>
          <a:prstGeom prst="ellipse">
            <a:avLst/>
          </a:prstGeom>
          <a:solidFill>
            <a:srgbClr val="7030A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Oval 5"/>
          <p:cNvSpPr/>
          <p:nvPr/>
        </p:nvSpPr>
        <p:spPr>
          <a:xfrm rot="15323754">
            <a:off x="8954913" y="2661495"/>
            <a:ext cx="1121647" cy="268134"/>
          </a:xfrm>
          <a:prstGeom prst="ellipse">
            <a:avLst/>
          </a:prstGeom>
          <a:solidFill>
            <a:srgbClr val="7030A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Oval 6"/>
          <p:cNvSpPr/>
          <p:nvPr/>
        </p:nvSpPr>
        <p:spPr>
          <a:xfrm rot="16976300">
            <a:off x="9533285" y="3371890"/>
            <a:ext cx="213417" cy="299198"/>
          </a:xfrm>
          <a:prstGeom prst="ellipse">
            <a:avLst/>
          </a:prstGeom>
          <a:solidFill>
            <a:srgbClr val="7030A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1570446" y="2108975"/>
            <a:ext cx="3167328" cy="1949154"/>
          </a:xfrm>
          <a:prstGeom prst="rect">
            <a:avLst/>
          </a:prstGeom>
          <a:noFill/>
          <a:ln>
            <a:solidFill>
              <a:schemeClr val="tx1"/>
            </a:solidFill>
          </a:ln>
        </p:spPr>
      </p:pic>
      <p:pic>
        <p:nvPicPr>
          <p:cNvPr id="9" name="Picture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0446" y="4122845"/>
            <a:ext cx="3167328" cy="1735173"/>
          </a:xfrm>
          <a:prstGeom prst="rect">
            <a:avLst/>
          </a:prstGeom>
          <a:noFill/>
          <a:ln>
            <a:solidFill>
              <a:schemeClr val="tx1"/>
            </a:solidFill>
          </a:ln>
        </p:spPr>
      </p:pic>
      <p:sp>
        <p:nvSpPr>
          <p:cNvPr id="10" name="Rectangle: Rounded Corners 6">
            <a:extLst>
              <a:ext uri="{FF2B5EF4-FFF2-40B4-BE49-F238E27FC236}">
                <a16:creationId xmlns:a16="http://schemas.microsoft.com/office/drawing/2014/main" id="{3A0664E0-A57F-4C1D-A11E-F5E14ED39CD5}"/>
              </a:ext>
            </a:extLst>
          </p:cNvPr>
          <p:cNvSpPr/>
          <p:nvPr/>
        </p:nvSpPr>
        <p:spPr>
          <a:xfrm>
            <a:off x="4910757" y="2219054"/>
            <a:ext cx="1235620" cy="313032"/>
          </a:xfrm>
          <a:prstGeom prst="roundRect">
            <a:avLst>
              <a:gd name="adj" fmla="val 0"/>
            </a:avLst>
          </a:prstGeom>
          <a:gradFill rotWithShape="0">
            <a:gsLst>
              <a:gs pos="88000">
                <a:schemeClr val="accent3">
                  <a:lumMod val="60000"/>
                  <a:lumOff val="40000"/>
                </a:schemeClr>
              </a:gs>
              <a:gs pos="2000">
                <a:schemeClr val="bg2">
                  <a:lumMod val="90000"/>
                </a:schemeClr>
              </a:gs>
            </a:gsLst>
            <a:lin ang="16200000" scaled="0"/>
          </a:gradFill>
          <a:ln>
            <a:noFill/>
          </a:ln>
          <a:effectLst>
            <a:outerShdw blurRad="50800" dist="38100" dir="5400000" algn="t" rotWithShape="0">
              <a:prstClr val="black">
                <a:alpha val="40000"/>
              </a:prstClr>
            </a:outerShdw>
          </a:effectLst>
          <a:scene3d>
            <a:camera prst="orthographicFront"/>
            <a:lightRig rig="flat" dir="t"/>
          </a:scene3d>
          <a:sp3d prstMaterial="plastic">
            <a:bevelB w="88900" h="31750" prst="angle"/>
          </a:sp3d>
        </p:spPr>
        <p:txBody>
          <a:bodyPr lIns="108000"/>
          <a:lstStyle/>
          <a:p>
            <a:pPr algn="ctr"/>
            <a:r>
              <a:rPr lang="en-GB" sz="1400" b="1" dirty="0">
                <a:latin typeface="Century Gothic" panose="020B0502020202020204" pitchFamily="34" charset="0"/>
              </a:rPr>
              <a:t>Distribution</a:t>
            </a:r>
            <a:endParaRPr lang="en-ZA" sz="1400" dirty="0">
              <a:latin typeface="Century Gothic" panose="020B0502020202020204" pitchFamily="34" charset="0"/>
            </a:endParaRPr>
          </a:p>
        </p:txBody>
      </p:sp>
      <p:sp>
        <p:nvSpPr>
          <p:cNvPr id="11" name="Rectangle: Rounded Corners 6">
            <a:extLst>
              <a:ext uri="{FF2B5EF4-FFF2-40B4-BE49-F238E27FC236}">
                <a16:creationId xmlns:a16="http://schemas.microsoft.com/office/drawing/2014/main" id="{3A0664E0-A57F-4C1D-A11E-F5E14ED39CD5}"/>
              </a:ext>
            </a:extLst>
          </p:cNvPr>
          <p:cNvSpPr/>
          <p:nvPr/>
        </p:nvSpPr>
        <p:spPr>
          <a:xfrm>
            <a:off x="3403631" y="2221510"/>
            <a:ext cx="1235620" cy="313032"/>
          </a:xfrm>
          <a:prstGeom prst="roundRect">
            <a:avLst>
              <a:gd name="adj" fmla="val 0"/>
            </a:avLst>
          </a:prstGeom>
          <a:gradFill rotWithShape="0">
            <a:gsLst>
              <a:gs pos="88000">
                <a:schemeClr val="accent3">
                  <a:lumMod val="60000"/>
                  <a:lumOff val="40000"/>
                </a:schemeClr>
              </a:gs>
              <a:gs pos="2000">
                <a:schemeClr val="bg2">
                  <a:lumMod val="90000"/>
                </a:schemeClr>
              </a:gs>
            </a:gsLst>
            <a:lin ang="16200000" scaled="0"/>
          </a:gradFill>
          <a:ln>
            <a:noFill/>
          </a:ln>
          <a:effectLst>
            <a:outerShdw blurRad="50800" dist="38100" dir="5400000" algn="t" rotWithShape="0">
              <a:prstClr val="black">
                <a:alpha val="40000"/>
              </a:prstClr>
            </a:outerShdw>
          </a:effectLst>
          <a:scene3d>
            <a:camera prst="orthographicFront"/>
            <a:lightRig rig="flat" dir="t"/>
          </a:scene3d>
          <a:sp3d prstMaterial="plastic">
            <a:bevelB w="88900" h="31750" prst="angle"/>
          </a:sp3d>
        </p:spPr>
        <p:txBody>
          <a:bodyPr lIns="108000"/>
          <a:lstStyle/>
          <a:p>
            <a:pPr algn="ctr"/>
            <a:r>
              <a:rPr lang="en-GB" sz="1400" b="1" dirty="0">
                <a:latin typeface="Century Gothic" panose="020B0502020202020204" pitchFamily="34" charset="0"/>
              </a:rPr>
              <a:t>Populations</a:t>
            </a:r>
            <a:endParaRPr lang="en-ZA" sz="1400" dirty="0">
              <a:latin typeface="Century Gothic" panose="020B0502020202020204" pitchFamily="34" charset="0"/>
            </a:endParaRPr>
          </a:p>
        </p:txBody>
      </p:sp>
      <p:sp>
        <p:nvSpPr>
          <p:cNvPr id="12" name="Rectangle: Rounded Corners 6">
            <a:extLst>
              <a:ext uri="{FF2B5EF4-FFF2-40B4-BE49-F238E27FC236}">
                <a16:creationId xmlns:a16="http://schemas.microsoft.com/office/drawing/2014/main" id="{3A0664E0-A57F-4C1D-A11E-F5E14ED39CD5}"/>
              </a:ext>
            </a:extLst>
          </p:cNvPr>
          <p:cNvSpPr/>
          <p:nvPr/>
        </p:nvSpPr>
        <p:spPr>
          <a:xfrm>
            <a:off x="1639769" y="4186807"/>
            <a:ext cx="1323419" cy="318402"/>
          </a:xfrm>
          <a:prstGeom prst="roundRect">
            <a:avLst>
              <a:gd name="adj" fmla="val 0"/>
            </a:avLst>
          </a:prstGeom>
          <a:gradFill rotWithShape="0">
            <a:gsLst>
              <a:gs pos="88000">
                <a:schemeClr val="accent3">
                  <a:lumMod val="60000"/>
                  <a:lumOff val="40000"/>
                </a:schemeClr>
              </a:gs>
              <a:gs pos="2000">
                <a:schemeClr val="bg2">
                  <a:lumMod val="90000"/>
                </a:schemeClr>
              </a:gs>
            </a:gsLst>
            <a:lin ang="16200000" scaled="0"/>
          </a:gradFill>
          <a:ln>
            <a:noFill/>
          </a:ln>
          <a:effectLst>
            <a:outerShdw blurRad="50800" dist="38100" dir="5400000" algn="t" rotWithShape="0">
              <a:prstClr val="black">
                <a:alpha val="40000"/>
              </a:prstClr>
            </a:outerShdw>
          </a:effectLst>
          <a:scene3d>
            <a:camera prst="orthographicFront"/>
            <a:lightRig rig="flat" dir="t"/>
          </a:scene3d>
          <a:sp3d prstMaterial="plastic">
            <a:bevelB w="88900" h="31750" prst="angle"/>
          </a:sp3d>
        </p:spPr>
        <p:txBody>
          <a:bodyPr lIns="108000"/>
          <a:lstStyle/>
          <a:p>
            <a:pPr algn="ctr"/>
            <a:r>
              <a:rPr lang="en-GB" sz="1400" b="1" dirty="0">
                <a:latin typeface="Century Gothic" panose="020B0502020202020204" pitchFamily="34" charset="0"/>
              </a:rPr>
              <a:t>Illegal Killing</a:t>
            </a:r>
            <a:endParaRPr lang="en-ZA" sz="1400" dirty="0">
              <a:latin typeface="Century Gothic" panose="020B0502020202020204" pitchFamily="34" charset="0"/>
            </a:endParaRPr>
          </a:p>
        </p:txBody>
      </p:sp>
      <p:graphicFrame>
        <p:nvGraphicFramePr>
          <p:cNvPr id="13" name="Table 12"/>
          <p:cNvGraphicFramePr>
            <a:graphicFrameLocks noGrp="1"/>
          </p:cNvGraphicFramePr>
          <p:nvPr/>
        </p:nvGraphicFramePr>
        <p:xfrm>
          <a:off x="1562188" y="219459"/>
          <a:ext cx="6143159" cy="1833885"/>
        </p:xfrm>
        <a:graphic>
          <a:graphicData uri="http://schemas.openxmlformats.org/drawingml/2006/table">
            <a:tbl>
              <a:tblPr firstRow="1" bandRow="1">
                <a:tableStyleId>{F5AB1C69-6EDB-4FF4-983F-18BD219EF322}</a:tableStyleId>
              </a:tblPr>
              <a:tblGrid>
                <a:gridCol w="3499138">
                  <a:extLst>
                    <a:ext uri="{9D8B030D-6E8A-4147-A177-3AD203B41FA5}">
                      <a16:colId xmlns:a16="http://schemas.microsoft.com/office/drawing/2014/main" val="2840165653"/>
                    </a:ext>
                  </a:extLst>
                </a:gridCol>
                <a:gridCol w="2644021">
                  <a:extLst>
                    <a:ext uri="{9D8B030D-6E8A-4147-A177-3AD203B41FA5}">
                      <a16:colId xmlns:a16="http://schemas.microsoft.com/office/drawing/2014/main" val="895112963"/>
                    </a:ext>
                  </a:extLst>
                </a:gridCol>
              </a:tblGrid>
              <a:tr h="317394">
                <a:tc>
                  <a:txBody>
                    <a:bodyPr/>
                    <a:lstStyle/>
                    <a:p>
                      <a:endParaRPr lang="en-ZA" sz="1600" dirty="0">
                        <a:latin typeface="Century Gothic" panose="020B0502020202020204" pitchFamily="34" charset="0"/>
                      </a:endParaRPr>
                    </a:p>
                  </a:txBody>
                  <a:tcPr>
                    <a:solidFill>
                      <a:srgbClr val="77943C"/>
                    </a:solidFill>
                  </a:tcPr>
                </a:tc>
                <a:tc>
                  <a:txBody>
                    <a:bodyPr/>
                    <a:lstStyle/>
                    <a:p>
                      <a:pPr algn="ctr"/>
                      <a:r>
                        <a:rPr lang="en-ZA" sz="1600" dirty="0">
                          <a:latin typeface="Century Gothic" panose="020B0502020202020204" pitchFamily="34" charset="0"/>
                        </a:rPr>
                        <a:t>Number of elephants</a:t>
                      </a:r>
                    </a:p>
                  </a:txBody>
                  <a:tcPr>
                    <a:solidFill>
                      <a:srgbClr val="77943C"/>
                    </a:solidFill>
                  </a:tcPr>
                </a:tc>
                <a:extLst>
                  <a:ext uri="{0D108BD9-81ED-4DB2-BD59-A6C34878D82A}">
                    <a16:rowId xmlns:a16="http://schemas.microsoft.com/office/drawing/2014/main" val="3654122479"/>
                  </a:ext>
                </a:extLst>
              </a:tr>
              <a:tr h="347135">
                <a:tc>
                  <a:txBody>
                    <a:bodyPr/>
                    <a:lstStyle/>
                    <a:p>
                      <a:r>
                        <a:rPr lang="en-ZA" sz="1600" dirty="0">
                          <a:latin typeface="Century Gothic" panose="020B0502020202020204" pitchFamily="34" charset="0"/>
                        </a:rPr>
                        <a:t>State Protected</a:t>
                      </a:r>
                      <a:r>
                        <a:rPr lang="en-ZA" sz="1600" baseline="0" dirty="0">
                          <a:latin typeface="Century Gothic" panose="020B0502020202020204" pitchFamily="34" charset="0"/>
                        </a:rPr>
                        <a:t> Areas</a:t>
                      </a:r>
                      <a:endParaRPr lang="en-ZA" sz="1600" dirty="0">
                        <a:latin typeface="Century Gothic" panose="020B0502020202020204" pitchFamily="34" charset="0"/>
                      </a:endParaRPr>
                    </a:p>
                  </a:txBody>
                  <a:tcPr/>
                </a:tc>
                <a:tc>
                  <a:txBody>
                    <a:bodyPr/>
                    <a:lstStyle/>
                    <a:p>
                      <a:pPr algn="ctr"/>
                      <a:r>
                        <a:rPr lang="en-ZA" sz="1600" dirty="0">
                          <a:latin typeface="Century Gothic" panose="020B0502020202020204" pitchFamily="34" charset="0"/>
                        </a:rPr>
                        <a:t>34,202 </a:t>
                      </a:r>
                    </a:p>
                    <a:p>
                      <a:pPr algn="ctr"/>
                      <a:r>
                        <a:rPr lang="en-ZA" sz="800" dirty="0">
                          <a:latin typeface="Century Gothic" panose="020B0502020202020204" pitchFamily="34" charset="0"/>
                        </a:rPr>
                        <a:t>(33,760-34,651)</a:t>
                      </a:r>
                    </a:p>
                  </a:txBody>
                  <a:tcPr/>
                </a:tc>
                <a:extLst>
                  <a:ext uri="{0D108BD9-81ED-4DB2-BD59-A6C34878D82A}">
                    <a16:rowId xmlns:a16="http://schemas.microsoft.com/office/drawing/2014/main" val="2484298565"/>
                  </a:ext>
                </a:extLst>
              </a:tr>
              <a:tr h="347135">
                <a:tc>
                  <a:txBody>
                    <a:bodyPr/>
                    <a:lstStyle/>
                    <a:p>
                      <a:r>
                        <a:rPr lang="en-ZA" sz="1600" dirty="0">
                          <a:latin typeface="Century Gothic" panose="020B0502020202020204" pitchFamily="34" charset="0"/>
                        </a:rPr>
                        <a:t>Contractual Protected Areas</a:t>
                      </a:r>
                    </a:p>
                  </a:txBody>
                  <a:tcPr/>
                </a:tc>
                <a:tc>
                  <a:txBody>
                    <a:bodyPr/>
                    <a:lstStyle/>
                    <a:p>
                      <a:pPr algn="ctr"/>
                      <a:r>
                        <a:rPr lang="en-ZA" sz="1600" dirty="0">
                          <a:latin typeface="Century Gothic" panose="020B0502020202020204" pitchFamily="34" charset="0"/>
                        </a:rPr>
                        <a:t>4,156</a:t>
                      </a:r>
                    </a:p>
                  </a:txBody>
                  <a:tcPr/>
                </a:tc>
                <a:extLst>
                  <a:ext uri="{0D108BD9-81ED-4DB2-BD59-A6C34878D82A}">
                    <a16:rowId xmlns:a16="http://schemas.microsoft.com/office/drawing/2014/main" val="2843160437"/>
                  </a:ext>
                </a:extLst>
              </a:tr>
              <a:tr h="347135">
                <a:tc>
                  <a:txBody>
                    <a:bodyPr/>
                    <a:lstStyle/>
                    <a:p>
                      <a:r>
                        <a:rPr lang="en-ZA" sz="1600" dirty="0">
                          <a:latin typeface="Century Gothic" panose="020B0502020202020204" pitchFamily="34" charset="0"/>
                        </a:rPr>
                        <a:t>Communal</a:t>
                      </a:r>
                      <a:r>
                        <a:rPr lang="en-ZA" sz="1600" baseline="0" dirty="0">
                          <a:latin typeface="Century Gothic" panose="020B0502020202020204" pitchFamily="34" charset="0"/>
                        </a:rPr>
                        <a:t> Protected Areas</a:t>
                      </a:r>
                      <a:endParaRPr lang="en-ZA" sz="1600" dirty="0">
                        <a:latin typeface="Century Gothic" panose="020B0502020202020204" pitchFamily="34" charset="0"/>
                      </a:endParaRPr>
                    </a:p>
                  </a:txBody>
                  <a:tcPr/>
                </a:tc>
                <a:tc>
                  <a:txBody>
                    <a:bodyPr/>
                    <a:lstStyle/>
                    <a:p>
                      <a:pPr algn="ctr"/>
                      <a:r>
                        <a:rPr lang="en-ZA" sz="1600" dirty="0">
                          <a:latin typeface="Century Gothic" panose="020B0502020202020204" pitchFamily="34" charset="0"/>
                        </a:rPr>
                        <a:t>64</a:t>
                      </a:r>
                    </a:p>
                  </a:txBody>
                  <a:tcPr/>
                </a:tc>
                <a:extLst>
                  <a:ext uri="{0D108BD9-81ED-4DB2-BD59-A6C34878D82A}">
                    <a16:rowId xmlns:a16="http://schemas.microsoft.com/office/drawing/2014/main" val="3294075674"/>
                  </a:ext>
                </a:extLst>
              </a:tr>
              <a:tr h="347135">
                <a:tc>
                  <a:txBody>
                    <a:bodyPr/>
                    <a:lstStyle/>
                    <a:p>
                      <a:r>
                        <a:rPr lang="en-ZA" sz="1600" dirty="0">
                          <a:latin typeface="Century Gothic" panose="020B0502020202020204" pitchFamily="34" charset="0"/>
                        </a:rPr>
                        <a:t>Private Protected Areas</a:t>
                      </a:r>
                    </a:p>
                  </a:txBody>
                  <a:tcPr/>
                </a:tc>
                <a:tc>
                  <a:txBody>
                    <a:bodyPr/>
                    <a:lstStyle/>
                    <a:p>
                      <a:pPr algn="ctr"/>
                      <a:r>
                        <a:rPr lang="en-ZA" sz="1600" dirty="0">
                          <a:latin typeface="Century Gothic" panose="020B0502020202020204" pitchFamily="34" charset="0"/>
                        </a:rPr>
                        <a:t>5,904</a:t>
                      </a:r>
                    </a:p>
                  </a:txBody>
                  <a:tcPr/>
                </a:tc>
                <a:extLst>
                  <a:ext uri="{0D108BD9-81ED-4DB2-BD59-A6C34878D82A}">
                    <a16:rowId xmlns:a16="http://schemas.microsoft.com/office/drawing/2014/main" val="2751486465"/>
                  </a:ext>
                </a:extLst>
              </a:tr>
            </a:tbl>
          </a:graphicData>
        </a:graphic>
      </p:graphicFrame>
      <p:sp>
        <p:nvSpPr>
          <p:cNvPr id="15" name="Rectangle: Rounded Corners 6">
            <a:extLst>
              <a:ext uri="{FF2B5EF4-FFF2-40B4-BE49-F238E27FC236}">
                <a16:creationId xmlns:a16="http://schemas.microsoft.com/office/drawing/2014/main" id="{3A0664E0-A57F-4C1D-A11E-F5E14ED39CD5}"/>
              </a:ext>
            </a:extLst>
          </p:cNvPr>
          <p:cNvSpPr/>
          <p:nvPr/>
        </p:nvSpPr>
        <p:spPr>
          <a:xfrm>
            <a:off x="7851812" y="230645"/>
            <a:ext cx="2699844" cy="1833884"/>
          </a:xfrm>
          <a:prstGeom prst="roundRect">
            <a:avLst>
              <a:gd name="adj" fmla="val 0"/>
            </a:avLst>
          </a:prstGeom>
          <a:gradFill rotWithShape="0">
            <a:gsLst>
              <a:gs pos="88000">
                <a:srgbClr val="70AD47">
                  <a:lumMod val="60000"/>
                  <a:lumOff val="40000"/>
                </a:srgbClr>
              </a:gs>
              <a:gs pos="2000">
                <a:srgbClr val="8C7B70">
                  <a:lumMod val="75000"/>
                </a:srgbClr>
              </a:gs>
            </a:gsLst>
            <a:lin ang="16200000" scaled="0"/>
          </a:gradFill>
          <a:ln>
            <a:noFill/>
          </a:ln>
          <a:effectLst>
            <a:outerShdw blurRad="50800" dist="38100" dir="5400000" algn="t" rotWithShape="0">
              <a:prstClr val="black">
                <a:alpha val="40000"/>
              </a:prstClr>
            </a:outerShdw>
          </a:effectLst>
          <a:scene3d>
            <a:camera prst="orthographicFront"/>
            <a:lightRig rig="flat" dir="t"/>
          </a:scene3d>
          <a:sp3d prstMaterial="plastic">
            <a:bevelB w="88900" h="31750" prst="angle"/>
          </a:sp3d>
        </p:spPr>
        <p:txBody>
          <a:bodyPr lIns="108000"/>
          <a:lstStyle/>
          <a:p>
            <a:pPr defTabSz="685800">
              <a:defRPr/>
            </a:pPr>
            <a:endParaRPr lang="en-GB" sz="1650" b="1" kern="0">
              <a:solidFill>
                <a:prstClr val="black"/>
              </a:solidFill>
              <a:latin typeface="Century Gothic" panose="020B0502020202020204" pitchFamily="34" charset="0"/>
              <a:cs typeface="Arial" charset="0"/>
            </a:endParaRPr>
          </a:p>
        </p:txBody>
      </p:sp>
      <p:sp>
        <p:nvSpPr>
          <p:cNvPr id="16" name="Title 1">
            <a:extLst>
              <a:ext uri="{FF2B5EF4-FFF2-40B4-BE49-F238E27FC236}">
                <a16:creationId xmlns:a16="http://schemas.microsoft.com/office/drawing/2014/main" id="{6C904B3D-7D14-4497-9268-A64767F24EBC}"/>
              </a:ext>
            </a:extLst>
          </p:cNvPr>
          <p:cNvSpPr txBox="1">
            <a:spLocks/>
          </p:cNvSpPr>
          <p:nvPr/>
        </p:nvSpPr>
        <p:spPr>
          <a:xfrm>
            <a:off x="7851812" y="374904"/>
            <a:ext cx="2681395" cy="94767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00000"/>
              </a:lnSpc>
              <a:defRPr/>
            </a:pPr>
            <a:r>
              <a:rPr lang="en-GB" sz="2800" b="1" dirty="0">
                <a:solidFill>
                  <a:prstClr val="white"/>
                </a:solidFill>
                <a:latin typeface="Century Gothic" panose="020B0502020202020204" pitchFamily="34" charset="0"/>
                <a:cs typeface="Arial" panose="020B0604020202020204" pitchFamily="34" charset="0"/>
              </a:rPr>
              <a:t>44,326</a:t>
            </a:r>
          </a:p>
          <a:p>
            <a:pPr algn="ctr" defTabSz="685800">
              <a:lnSpc>
                <a:spcPct val="100000"/>
              </a:lnSpc>
              <a:defRPr/>
            </a:pPr>
            <a:r>
              <a:rPr lang="en-GB" sz="1600" b="1" dirty="0">
                <a:solidFill>
                  <a:prstClr val="white"/>
                </a:solidFill>
                <a:latin typeface="Century Gothic" panose="020B0502020202020204" pitchFamily="34" charset="0"/>
                <a:cs typeface="Arial" panose="020B0604020202020204" pitchFamily="34" charset="0"/>
              </a:rPr>
              <a:t>(43,884-44,775)</a:t>
            </a:r>
          </a:p>
          <a:p>
            <a:pPr algn="ctr" defTabSz="685800">
              <a:lnSpc>
                <a:spcPct val="100000"/>
              </a:lnSpc>
              <a:defRPr/>
            </a:pPr>
            <a:endParaRPr lang="en-GB" sz="1600" b="1" dirty="0">
              <a:solidFill>
                <a:prstClr val="white"/>
              </a:solidFill>
              <a:latin typeface="Century Gothic" panose="020B0502020202020204" pitchFamily="34" charset="0"/>
              <a:cs typeface="Arial" panose="020B0604020202020204" pitchFamily="34" charset="0"/>
            </a:endParaRPr>
          </a:p>
          <a:p>
            <a:pPr algn="ctr" defTabSz="685800">
              <a:lnSpc>
                <a:spcPct val="100000"/>
              </a:lnSpc>
              <a:defRPr/>
            </a:pPr>
            <a:r>
              <a:rPr lang="en-GB" sz="1600" b="1" dirty="0">
                <a:solidFill>
                  <a:prstClr val="white"/>
                </a:solidFill>
                <a:latin typeface="Century Gothic" panose="020B0502020202020204" pitchFamily="34" charset="0"/>
                <a:cs typeface="Arial" panose="020B0604020202020204" pitchFamily="34" charset="0"/>
              </a:rPr>
              <a:t>Increasing</a:t>
            </a:r>
          </a:p>
        </p:txBody>
      </p:sp>
      <p:sp>
        <p:nvSpPr>
          <p:cNvPr id="18" name="Rectangle: Rounded Corners 6">
            <a:extLst>
              <a:ext uri="{FF2B5EF4-FFF2-40B4-BE49-F238E27FC236}">
                <a16:creationId xmlns:a16="http://schemas.microsoft.com/office/drawing/2014/main" id="{3A0664E0-A57F-4C1D-A11E-F5E14ED39CD5}"/>
              </a:ext>
            </a:extLst>
          </p:cNvPr>
          <p:cNvSpPr/>
          <p:nvPr/>
        </p:nvSpPr>
        <p:spPr>
          <a:xfrm>
            <a:off x="232952" y="6023879"/>
            <a:ext cx="8718668" cy="716564"/>
          </a:xfrm>
          <a:prstGeom prst="roundRect">
            <a:avLst>
              <a:gd name="adj" fmla="val 0"/>
            </a:avLst>
          </a:prstGeom>
          <a:gradFill rotWithShape="0">
            <a:gsLst>
              <a:gs pos="88000">
                <a:srgbClr val="70AD47">
                  <a:lumMod val="20000"/>
                  <a:lumOff val="80000"/>
                </a:srgbClr>
              </a:gs>
              <a:gs pos="2000">
                <a:srgbClr val="E7E6E6">
                  <a:lumMod val="90000"/>
                </a:srgbClr>
              </a:gs>
            </a:gsLst>
            <a:lin ang="16200000" scaled="0"/>
          </a:gradFill>
          <a:ln>
            <a:noFill/>
          </a:ln>
          <a:effectLst>
            <a:outerShdw blurRad="50800" dist="38100" dir="5400000" algn="t" rotWithShape="0">
              <a:prstClr val="black">
                <a:alpha val="40000"/>
              </a:prstClr>
            </a:outerShdw>
          </a:effectLst>
          <a:scene3d>
            <a:camera prst="orthographicFront"/>
            <a:lightRig rig="flat" dir="t"/>
          </a:scene3d>
          <a:sp3d prstMaterial="plastic">
            <a:bevelB w="88900" h="31750" prst="angle"/>
          </a:sp3d>
        </p:spPr>
        <p:txBody>
          <a:bodyPr lIns="108000"/>
          <a:lstStyle/>
          <a:p>
            <a:pPr lvl="0"/>
            <a:r>
              <a:rPr lang="en-GB" sz="1600" kern="0" dirty="0">
                <a:solidFill>
                  <a:prstClr val="black"/>
                </a:solidFill>
                <a:latin typeface="Century Gothic" panose="020B0502020202020204" pitchFamily="34" charset="0"/>
              </a:rPr>
              <a:t>Scientific Authority of South Africa. 2024. Non-detriment finding for </a:t>
            </a:r>
            <a:r>
              <a:rPr lang="en-GB" sz="1600" i="1" kern="0" dirty="0" err="1">
                <a:solidFill>
                  <a:prstClr val="black"/>
                </a:solidFill>
                <a:latin typeface="Century Gothic" panose="020B0502020202020204" pitchFamily="34" charset="0"/>
              </a:rPr>
              <a:t>Loxodonta</a:t>
            </a:r>
            <a:r>
              <a:rPr lang="en-GB" sz="1600" i="1" kern="0" dirty="0">
                <a:solidFill>
                  <a:prstClr val="black"/>
                </a:solidFill>
                <a:latin typeface="Century Gothic" panose="020B0502020202020204" pitchFamily="34" charset="0"/>
              </a:rPr>
              <a:t> </a:t>
            </a:r>
            <a:r>
              <a:rPr lang="en-GB" sz="1600" i="1" kern="0" dirty="0" err="1">
                <a:solidFill>
                  <a:prstClr val="black"/>
                </a:solidFill>
                <a:latin typeface="Century Gothic" panose="020B0502020202020204" pitchFamily="34" charset="0"/>
              </a:rPr>
              <a:t>africana</a:t>
            </a:r>
            <a:r>
              <a:rPr lang="en-GB" sz="1600" i="1" kern="0" dirty="0">
                <a:solidFill>
                  <a:prstClr val="black"/>
                </a:solidFill>
                <a:latin typeface="Century Gothic" panose="020B0502020202020204" pitchFamily="34" charset="0"/>
              </a:rPr>
              <a:t> </a:t>
            </a:r>
            <a:r>
              <a:rPr lang="en-GB" sz="1600" kern="0" dirty="0">
                <a:solidFill>
                  <a:prstClr val="black"/>
                </a:solidFill>
                <a:latin typeface="Century Gothic" panose="020B0502020202020204" pitchFamily="34" charset="0"/>
              </a:rPr>
              <a:t>(African </a:t>
            </a:r>
            <a:r>
              <a:rPr lang="en-GB" sz="1600" kern="0" dirty="0" err="1">
                <a:solidFill>
                  <a:prstClr val="black"/>
                </a:solidFill>
                <a:latin typeface="Century Gothic" panose="020B0502020202020204" pitchFamily="34" charset="0"/>
              </a:rPr>
              <a:t>savanna</a:t>
            </a:r>
            <a:r>
              <a:rPr lang="en-GB" sz="1600" kern="0" dirty="0">
                <a:solidFill>
                  <a:prstClr val="black"/>
                </a:solidFill>
                <a:latin typeface="Century Gothic" panose="020B0502020202020204" pitchFamily="34" charset="0"/>
              </a:rPr>
              <a:t> elephant)</a:t>
            </a:r>
            <a:endParaRPr lang="en-ZA" sz="1600" kern="0" dirty="0">
              <a:solidFill>
                <a:prstClr val="black"/>
              </a:solidFill>
              <a:latin typeface="Century Gothic" panose="020B0502020202020204" pitchFamily="34" charset="0"/>
            </a:endParaRPr>
          </a:p>
        </p:txBody>
      </p:sp>
      <p:pic>
        <p:nvPicPr>
          <p:cNvPr id="2" name="Picture 1">
            <a:extLst>
              <a:ext uri="{FF2B5EF4-FFF2-40B4-BE49-F238E27FC236}">
                <a16:creationId xmlns:a16="http://schemas.microsoft.com/office/drawing/2014/main" id="{64C1030A-F938-A860-5C08-6D5A9D41F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204" y="5970258"/>
            <a:ext cx="2699844" cy="730933"/>
          </a:xfrm>
          <a:prstGeom prst="rect">
            <a:avLst/>
          </a:prstGeom>
        </p:spPr>
      </p:pic>
    </p:spTree>
    <p:extLst>
      <p:ext uri="{BB962C8B-B14F-4D97-AF65-F5344CB8AC3E}">
        <p14:creationId xmlns:p14="http://schemas.microsoft.com/office/powerpoint/2010/main" val="1803736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271677\Pictures\Pictures\SANParks\Addo 2013\DSC_4749.JPG">
            <a:extLst>
              <a:ext uri="{FF2B5EF4-FFF2-40B4-BE49-F238E27FC236}">
                <a16:creationId xmlns:a16="http://schemas.microsoft.com/office/drawing/2014/main" id="{FA0C474C-4215-A967-A985-B9AB6FEA853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rcRect l="11156" r="9149" b="10000"/>
          <a:stretch/>
        </p:blipFill>
        <p:spPr bwMode="auto">
          <a:xfrm>
            <a:off x="-13841" y="-2306761"/>
            <a:ext cx="12219682" cy="9164761"/>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9525000" y="6581003"/>
            <a:ext cx="1096710" cy="276999"/>
          </a:xfrm>
          <a:prstGeom prst="rect">
            <a:avLst/>
          </a:prstGeom>
          <a:noFill/>
          <a:ln w="9525">
            <a:noFill/>
            <a:miter lim="800000"/>
            <a:headEnd/>
            <a:tailEnd/>
          </a:ln>
        </p:spPr>
        <p:txBody>
          <a:bodyPr wrap="none">
            <a:spAutoFit/>
          </a:bodyPr>
          <a:lstStyle/>
          <a:p>
            <a:r>
              <a:rPr lang="en-US" sz="1200" dirty="0">
                <a:latin typeface="Calibri" pitchFamily="34" charset="0"/>
              </a:rPr>
              <a:t>Jeanetta Selier</a:t>
            </a:r>
          </a:p>
        </p:txBody>
      </p:sp>
      <p:sp>
        <p:nvSpPr>
          <p:cNvPr id="2" name="TextBox 1"/>
          <p:cNvSpPr txBox="1"/>
          <p:nvPr/>
        </p:nvSpPr>
        <p:spPr>
          <a:xfrm>
            <a:off x="191344" y="3933056"/>
            <a:ext cx="11809312" cy="523220"/>
          </a:xfrm>
          <a:prstGeom prst="rect">
            <a:avLst/>
          </a:prstGeom>
          <a:solidFill>
            <a:schemeClr val="bg1">
              <a:lumMod val="75000"/>
              <a:alpha val="66000"/>
            </a:schemeClr>
          </a:solidFill>
        </p:spPr>
        <p:txBody>
          <a:bodyPr wrap="square" rtlCol="0">
            <a:spAutoFit/>
          </a:bodyPr>
          <a:lstStyle/>
          <a:p>
            <a:pPr algn="l"/>
            <a:r>
              <a:rPr lang="en-US" sz="1400" dirty="0">
                <a:solidFill>
                  <a:srgbClr val="0D0D0D"/>
                </a:solidFill>
              </a:rPr>
              <a:t>Ferreira et al. 2020. Unpublished. Sample-based estimates of elephants in Kruger National Park, South Africa. SANParks, </a:t>
            </a:r>
            <a:r>
              <a:rPr lang="en-US" sz="1400" dirty="0" err="1">
                <a:solidFill>
                  <a:srgbClr val="0D0D0D"/>
                </a:solidFill>
              </a:rPr>
              <a:t>Skukuza</a:t>
            </a:r>
            <a:r>
              <a:rPr lang="en-US" sz="1400" dirty="0">
                <a:solidFill>
                  <a:srgbClr val="0D0D0D"/>
                </a:solidFill>
              </a:rPr>
              <a:t>, South Africa.</a:t>
            </a:r>
            <a:endParaRPr lang="en-ZA" sz="1400" dirty="0"/>
          </a:p>
          <a:p>
            <a:pPr algn="l"/>
            <a:r>
              <a:rPr lang="en-US" sz="1400" dirty="0"/>
              <a:t>Zimbabwe Parks and Wildlife Management Authority. 2021. Zimbabwe National Elephant </a:t>
            </a:r>
            <a:r>
              <a:rPr lang="en-ZA" sz="1400" dirty="0"/>
              <a:t>Management Plan. Harare, Zimbabwe</a:t>
            </a:r>
          </a:p>
        </p:txBody>
      </p:sp>
      <p:pic>
        <p:nvPicPr>
          <p:cNvPr id="9" name="Picture 8">
            <a:extLst>
              <a:ext uri="{FF2B5EF4-FFF2-40B4-BE49-F238E27FC236}">
                <a16:creationId xmlns:a16="http://schemas.microsoft.com/office/drawing/2014/main" id="{7484672C-AA9A-0F61-4B17-380A719302E6}"/>
              </a:ext>
            </a:extLst>
          </p:cNvPr>
          <p:cNvPicPr>
            <a:picLocks noChangeAspect="1"/>
          </p:cNvPicPr>
          <p:nvPr/>
        </p:nvPicPr>
        <p:blipFill>
          <a:blip r:embed="rId5"/>
          <a:stretch>
            <a:fillRect/>
          </a:stretch>
        </p:blipFill>
        <p:spPr>
          <a:xfrm>
            <a:off x="692658" y="1018871"/>
            <a:ext cx="5259326" cy="2868723"/>
          </a:xfrm>
          <a:prstGeom prst="rect">
            <a:avLst/>
          </a:prstGeom>
        </p:spPr>
      </p:pic>
      <p:pic>
        <p:nvPicPr>
          <p:cNvPr id="11" name="Picture 10">
            <a:extLst>
              <a:ext uri="{FF2B5EF4-FFF2-40B4-BE49-F238E27FC236}">
                <a16:creationId xmlns:a16="http://schemas.microsoft.com/office/drawing/2014/main" id="{6937ED7D-B130-E561-7857-084274121E52}"/>
              </a:ext>
            </a:extLst>
          </p:cNvPr>
          <p:cNvPicPr>
            <a:picLocks noChangeAspect="1"/>
          </p:cNvPicPr>
          <p:nvPr/>
        </p:nvPicPr>
        <p:blipFill>
          <a:blip r:embed="rId6"/>
          <a:stretch>
            <a:fillRect/>
          </a:stretch>
        </p:blipFill>
        <p:spPr>
          <a:xfrm>
            <a:off x="6366887" y="1032174"/>
            <a:ext cx="5285503" cy="2900880"/>
          </a:xfrm>
          <a:prstGeom prst="rect">
            <a:avLst/>
          </a:prstGeom>
        </p:spPr>
      </p:pic>
      <p:sp>
        <p:nvSpPr>
          <p:cNvPr id="12" name="TextBox 11">
            <a:extLst>
              <a:ext uri="{FF2B5EF4-FFF2-40B4-BE49-F238E27FC236}">
                <a16:creationId xmlns:a16="http://schemas.microsoft.com/office/drawing/2014/main" id="{03405F90-7F3F-608E-28CF-9983DA86F806}"/>
              </a:ext>
            </a:extLst>
          </p:cNvPr>
          <p:cNvSpPr txBox="1"/>
          <p:nvPr/>
        </p:nvSpPr>
        <p:spPr>
          <a:xfrm>
            <a:off x="2007095" y="582315"/>
            <a:ext cx="3600400" cy="461665"/>
          </a:xfrm>
          <a:prstGeom prst="rect">
            <a:avLst/>
          </a:prstGeom>
          <a:noFill/>
        </p:spPr>
        <p:txBody>
          <a:bodyPr wrap="square" rtlCol="0">
            <a:spAutoFit/>
          </a:bodyPr>
          <a:lstStyle/>
          <a:p>
            <a:r>
              <a:rPr lang="en-US" sz="2400" b="1" dirty="0"/>
              <a:t>Kruger National Park</a:t>
            </a:r>
            <a:endParaRPr lang="en-ZA" sz="2400" b="1" dirty="0"/>
          </a:p>
        </p:txBody>
      </p:sp>
      <p:sp>
        <p:nvSpPr>
          <p:cNvPr id="13" name="TextBox 12">
            <a:extLst>
              <a:ext uri="{FF2B5EF4-FFF2-40B4-BE49-F238E27FC236}">
                <a16:creationId xmlns:a16="http://schemas.microsoft.com/office/drawing/2014/main" id="{53D0246C-FC1D-FF39-234E-EAAC708C16DD}"/>
              </a:ext>
            </a:extLst>
          </p:cNvPr>
          <p:cNvSpPr txBox="1"/>
          <p:nvPr/>
        </p:nvSpPr>
        <p:spPr>
          <a:xfrm>
            <a:off x="6921932" y="547778"/>
            <a:ext cx="3924345" cy="461665"/>
          </a:xfrm>
          <a:prstGeom prst="rect">
            <a:avLst/>
          </a:prstGeom>
          <a:noFill/>
        </p:spPr>
        <p:txBody>
          <a:bodyPr wrap="square" rtlCol="0">
            <a:spAutoFit/>
          </a:bodyPr>
          <a:lstStyle/>
          <a:p>
            <a:r>
              <a:rPr lang="en-US" sz="2400" b="1" dirty="0" err="1"/>
              <a:t>Gonarezhou</a:t>
            </a:r>
            <a:r>
              <a:rPr lang="en-US" sz="2400" b="1" dirty="0"/>
              <a:t> National Park</a:t>
            </a:r>
            <a:endParaRPr lang="en-ZA" sz="2400" b="1" dirty="0"/>
          </a:p>
        </p:txBody>
      </p:sp>
    </p:spTree>
    <p:extLst>
      <p:ext uri="{BB962C8B-B14F-4D97-AF65-F5344CB8AC3E}">
        <p14:creationId xmlns:p14="http://schemas.microsoft.com/office/powerpoint/2010/main" val="2111336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95CCA8-C9E9-5F32-ED37-BFCD2BB80845}"/>
              </a:ext>
            </a:extLst>
          </p:cNvPr>
          <p:cNvPicPr>
            <a:picLocks noChangeAspect="1"/>
          </p:cNvPicPr>
          <p:nvPr/>
        </p:nvPicPr>
        <p:blipFill>
          <a:blip r:embed="rId3"/>
          <a:stretch>
            <a:fillRect/>
          </a:stretch>
        </p:blipFill>
        <p:spPr>
          <a:xfrm>
            <a:off x="0" y="-430763"/>
            <a:ext cx="12192000" cy="7552267"/>
          </a:xfrm>
          <a:prstGeom prst="rect">
            <a:avLst/>
          </a:prstGeom>
        </p:spPr>
      </p:pic>
    </p:spTree>
    <p:extLst>
      <p:ext uri="{BB962C8B-B14F-4D97-AF65-F5344CB8AC3E}">
        <p14:creationId xmlns:p14="http://schemas.microsoft.com/office/powerpoint/2010/main" val="1695984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08168" y="5730"/>
            <a:ext cx="4427984" cy="3329569"/>
          </a:xfrm>
          <a:prstGeom prst="rect">
            <a:avLst/>
          </a:prstGeom>
        </p:spPr>
      </p:pic>
      <p:pic>
        <p:nvPicPr>
          <p:cNvPr id="4" name="Picture 3"/>
          <p:cNvPicPr>
            <a:picLocks noChangeAspect="1"/>
          </p:cNvPicPr>
          <p:nvPr/>
        </p:nvPicPr>
        <p:blipFill>
          <a:blip r:embed="rId4"/>
          <a:stretch>
            <a:fillRect/>
          </a:stretch>
        </p:blipFill>
        <p:spPr>
          <a:xfrm>
            <a:off x="7327252" y="3475298"/>
            <a:ext cx="4864748" cy="2506400"/>
          </a:xfrm>
          <a:prstGeom prst="rect">
            <a:avLst/>
          </a:prstGeom>
        </p:spPr>
      </p:pic>
      <p:sp>
        <p:nvSpPr>
          <p:cNvPr id="5" name="TextBox 4"/>
          <p:cNvSpPr txBox="1"/>
          <p:nvPr/>
        </p:nvSpPr>
        <p:spPr>
          <a:xfrm>
            <a:off x="7397948" y="6178847"/>
            <a:ext cx="4638204" cy="523220"/>
          </a:xfrm>
          <a:prstGeom prst="rect">
            <a:avLst/>
          </a:prstGeom>
          <a:noFill/>
        </p:spPr>
        <p:txBody>
          <a:bodyPr wrap="square" rtlCol="0">
            <a:spAutoFit/>
          </a:bodyPr>
          <a:lstStyle/>
          <a:p>
            <a:r>
              <a:rPr lang="en-ZA" sz="1400" dirty="0"/>
              <a:t>Asner </a:t>
            </a:r>
            <a:r>
              <a:rPr lang="en-ZA" sz="1400" i="1" dirty="0"/>
              <a:t>et al. </a:t>
            </a:r>
            <a:r>
              <a:rPr lang="en-ZA" sz="1400" dirty="0"/>
              <a:t>2016. Ecosystem scale effects of mega-fauna in African savannas. </a:t>
            </a:r>
            <a:r>
              <a:rPr lang="en-ZA" sz="1400" i="1" dirty="0" err="1"/>
              <a:t>Ecography</a:t>
            </a:r>
            <a:r>
              <a:rPr lang="en-ZA" sz="1400" i="1" dirty="0"/>
              <a:t> </a:t>
            </a:r>
            <a:r>
              <a:rPr lang="en-ZA" sz="1400" dirty="0"/>
              <a:t>39: 240-252.</a:t>
            </a:r>
          </a:p>
        </p:txBody>
      </p:sp>
      <p:sp>
        <p:nvSpPr>
          <p:cNvPr id="6" name="TextBox 5"/>
          <p:cNvSpPr txBox="1"/>
          <p:nvPr/>
        </p:nvSpPr>
        <p:spPr>
          <a:xfrm>
            <a:off x="551384" y="155933"/>
            <a:ext cx="6078364" cy="2677656"/>
          </a:xfrm>
          <a:prstGeom prst="rect">
            <a:avLst/>
          </a:prstGeom>
          <a:noFill/>
        </p:spPr>
        <p:txBody>
          <a:bodyPr wrap="square" rtlCol="0">
            <a:spAutoFit/>
          </a:bodyPr>
          <a:lstStyle/>
          <a:p>
            <a:pPr marL="285750" indent="-285750">
              <a:buFont typeface="Arial" panose="020B0604020202020204" pitchFamily="34" charset="0"/>
              <a:buChar char="•"/>
              <a:defRPr/>
            </a:pPr>
            <a:r>
              <a:rPr lang="en-ZA" sz="2400" dirty="0"/>
              <a:t>Kruger recorded losing trees since 1940 at different rates on different soils and it continued during culling</a:t>
            </a:r>
          </a:p>
          <a:p>
            <a:pPr marL="285750" indent="-285750">
              <a:buFont typeface="Arial" panose="020B0604020202020204" pitchFamily="34" charset="0"/>
              <a:buChar char="•"/>
            </a:pPr>
            <a:r>
              <a:rPr lang="en-ZA" sz="2400" dirty="0"/>
              <a:t>Treefalls continued and vary over space and time disregarding elephant management </a:t>
            </a:r>
          </a:p>
          <a:p>
            <a:pPr marL="285750" indent="-285750">
              <a:buFont typeface="Arial" panose="020B0604020202020204" pitchFamily="34" charset="0"/>
              <a:buChar char="•"/>
            </a:pPr>
            <a:r>
              <a:rPr lang="en-ZA" sz="2400" dirty="0"/>
              <a:t>Elevation, soil, elephants and fire predicts treefall in that sequence. </a:t>
            </a:r>
            <a:endParaRPr lang="en-US" sz="2400" dirty="0"/>
          </a:p>
        </p:txBody>
      </p:sp>
      <p:pic>
        <p:nvPicPr>
          <p:cNvPr id="13" name="Picture 12">
            <a:extLst>
              <a:ext uri="{FF2B5EF4-FFF2-40B4-BE49-F238E27FC236}">
                <a16:creationId xmlns:a16="http://schemas.microsoft.com/office/drawing/2014/main" id="{6C3F2E9D-8519-D95E-FCAE-ED135A56979A}"/>
              </a:ext>
            </a:extLst>
          </p:cNvPr>
          <p:cNvPicPr>
            <a:picLocks noChangeAspect="1"/>
          </p:cNvPicPr>
          <p:nvPr/>
        </p:nvPicPr>
        <p:blipFill>
          <a:blip r:embed="rId5"/>
          <a:stretch>
            <a:fillRect/>
          </a:stretch>
        </p:blipFill>
        <p:spPr>
          <a:xfrm>
            <a:off x="1006257" y="3099921"/>
            <a:ext cx="4153640" cy="2829291"/>
          </a:xfrm>
          <a:prstGeom prst="rect">
            <a:avLst/>
          </a:prstGeom>
        </p:spPr>
      </p:pic>
      <p:sp>
        <p:nvSpPr>
          <p:cNvPr id="14" name="TextBox 13">
            <a:extLst>
              <a:ext uri="{FF2B5EF4-FFF2-40B4-BE49-F238E27FC236}">
                <a16:creationId xmlns:a16="http://schemas.microsoft.com/office/drawing/2014/main" id="{AD638CAD-526A-B19D-DD16-620E63DCBA88}"/>
              </a:ext>
            </a:extLst>
          </p:cNvPr>
          <p:cNvSpPr txBox="1"/>
          <p:nvPr/>
        </p:nvSpPr>
        <p:spPr>
          <a:xfrm>
            <a:off x="516262" y="6028846"/>
            <a:ext cx="5544616" cy="738664"/>
          </a:xfrm>
          <a:prstGeom prst="rect">
            <a:avLst/>
          </a:prstGeom>
          <a:noFill/>
        </p:spPr>
        <p:txBody>
          <a:bodyPr wrap="square" rtlCol="0">
            <a:spAutoFit/>
          </a:bodyPr>
          <a:lstStyle/>
          <a:p>
            <a:pPr algn="l"/>
            <a:r>
              <a:rPr lang="en-US" sz="1400" b="0" i="0" u="none" strike="noStrike" baseline="0" dirty="0">
                <a:latin typeface="CIDFont+F5"/>
              </a:rPr>
              <a:t>Stevens </a:t>
            </a:r>
            <a:r>
              <a:rPr lang="en-US" sz="1400" b="0" i="0" u="none" strike="noStrike" baseline="0" dirty="0">
                <a:latin typeface="CIDFont+F10"/>
              </a:rPr>
              <a:t>et al. </a:t>
            </a:r>
            <a:r>
              <a:rPr lang="en-US" sz="1400" b="0" i="0" u="none" strike="noStrike" baseline="0" dirty="0">
                <a:latin typeface="CIDFont+F5"/>
              </a:rPr>
              <a:t>2016. Woody encroachment over 70 years in South African savannahs: Overgrazing, global change or extinction aftershock? Philosophical Transactions B </a:t>
            </a:r>
            <a:r>
              <a:rPr lang="en-US" sz="1400" b="0" i="0" u="none" strike="noStrike" baseline="0" dirty="0">
                <a:latin typeface="CIDFont+F10"/>
              </a:rPr>
              <a:t>DOI: 10.1098/rstb.2015.043</a:t>
            </a:r>
            <a:endParaRPr lang="en-ZA" sz="1400" dirty="0"/>
          </a:p>
        </p:txBody>
      </p:sp>
    </p:spTree>
    <p:extLst>
      <p:ext uri="{BB962C8B-B14F-4D97-AF65-F5344CB8AC3E}">
        <p14:creationId xmlns:p14="http://schemas.microsoft.com/office/powerpoint/2010/main" val="593424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271677\Pictures\Pictures\SANParks\Wildlife general\P1000541.JPG"/>
          <p:cNvPicPr>
            <a:picLocks noChangeAspect="1" noChangeArrowheads="1"/>
          </p:cNvPicPr>
          <p:nvPr/>
        </p:nvPicPr>
        <p:blipFill rotWithShape="1">
          <a:blip r:embed="rId3">
            <a:extLst>
              <a:ext uri="{28A0092B-C50C-407E-A947-70E740481C1C}">
                <a14:useLocalDpi xmlns:a14="http://schemas.microsoft.com/office/drawing/2010/main" val="0"/>
              </a:ext>
            </a:extLst>
          </a:blip>
          <a:srcRect l="12656" t="6261" r="1628" b="11200"/>
          <a:stretch/>
        </p:blipFill>
        <p:spPr bwMode="auto">
          <a:xfrm>
            <a:off x="19476" y="-747464"/>
            <a:ext cx="12149304" cy="7605464"/>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6323218" y="1196752"/>
            <a:ext cx="4957358" cy="4130635"/>
          </a:xfrm>
          <a:prstGeom prst="roundRect">
            <a:avLst/>
          </a:prstGeom>
          <a:solidFill>
            <a:schemeClr val="bg1">
              <a:lumMod val="95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ZA">
              <a:solidFill>
                <a:prstClr val="white"/>
              </a:solidFill>
              <a:latin typeface="Calibri"/>
            </a:endParaRPr>
          </a:p>
        </p:txBody>
      </p:sp>
      <p:sp>
        <p:nvSpPr>
          <p:cNvPr id="10" name="Rectangle: Rounded Corners 6">
            <a:extLst>
              <a:ext uri="{FF2B5EF4-FFF2-40B4-BE49-F238E27FC236}">
                <a16:creationId xmlns:a16="http://schemas.microsoft.com/office/drawing/2014/main" id="{3A0664E0-A57F-4C1D-A11E-F5E14ED39CD5}"/>
              </a:ext>
            </a:extLst>
          </p:cNvPr>
          <p:cNvSpPr/>
          <p:nvPr/>
        </p:nvSpPr>
        <p:spPr>
          <a:xfrm>
            <a:off x="6893637" y="1864496"/>
            <a:ext cx="3831336" cy="586970"/>
          </a:xfrm>
          <a:prstGeom prst="roundRect">
            <a:avLst>
              <a:gd name="adj" fmla="val 0"/>
            </a:avLst>
          </a:prstGeom>
          <a:gradFill rotWithShape="0">
            <a:gsLst>
              <a:gs pos="88000">
                <a:srgbClr val="70AD47">
                  <a:lumMod val="60000"/>
                  <a:lumOff val="40000"/>
                </a:srgbClr>
              </a:gs>
              <a:gs pos="2000">
                <a:srgbClr val="8C7B70">
                  <a:lumMod val="75000"/>
                </a:srgbClr>
              </a:gs>
            </a:gsLst>
            <a:lin ang="16200000" scaled="0"/>
          </a:gradFill>
          <a:ln>
            <a:noFill/>
          </a:ln>
          <a:effectLst>
            <a:outerShdw blurRad="50800" dist="38100" dir="5400000" algn="t" rotWithShape="0">
              <a:prstClr val="black">
                <a:alpha val="40000"/>
              </a:prstClr>
            </a:outerShdw>
          </a:effectLst>
          <a:scene3d>
            <a:camera prst="orthographicFront"/>
            <a:lightRig rig="flat" dir="t"/>
          </a:scene3d>
          <a:sp3d prstMaterial="plastic">
            <a:bevelB w="88900" h="31750" prst="angle"/>
          </a:sp3d>
        </p:spPr>
        <p:txBody>
          <a:bodyPr lIns="108000"/>
          <a:lstStyle/>
          <a:p>
            <a:pPr defTabSz="685800">
              <a:defRPr/>
            </a:pPr>
            <a:endParaRPr lang="en-GB" sz="1650" b="1" kern="0">
              <a:solidFill>
                <a:prstClr val="black"/>
              </a:solidFill>
              <a:latin typeface="Century Gothic" panose="020B0502020202020204" pitchFamily="34" charset="0"/>
              <a:cs typeface="Arial" charset="0"/>
            </a:endParaRPr>
          </a:p>
        </p:txBody>
      </p:sp>
      <p:sp>
        <p:nvSpPr>
          <p:cNvPr id="11" name="TextBox 10"/>
          <p:cNvSpPr txBox="1"/>
          <p:nvPr/>
        </p:nvSpPr>
        <p:spPr>
          <a:xfrm>
            <a:off x="6893637" y="1223396"/>
            <a:ext cx="3831336" cy="646331"/>
          </a:xfrm>
          <a:prstGeom prst="rect">
            <a:avLst/>
          </a:prstGeom>
          <a:noFill/>
        </p:spPr>
        <p:txBody>
          <a:bodyPr wrap="square" rtlCol="0">
            <a:spAutoFit/>
          </a:bodyPr>
          <a:lstStyle/>
          <a:p>
            <a:r>
              <a:rPr lang="en-ZA" dirty="0">
                <a:solidFill>
                  <a:schemeClr val="bg1">
                    <a:lumMod val="95000"/>
                  </a:schemeClr>
                </a:solidFill>
              </a:rPr>
              <a:t>Published data do not support calls to reduce numbers to mitigate influences</a:t>
            </a:r>
          </a:p>
        </p:txBody>
      </p:sp>
      <p:pic>
        <p:nvPicPr>
          <p:cNvPr id="12" name="Picture 7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88291" y="2543850"/>
            <a:ext cx="4476261" cy="261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4"/>
          <p:cNvSpPr txBox="1">
            <a:spLocks noChangeArrowheads="1"/>
          </p:cNvSpPr>
          <p:nvPr/>
        </p:nvSpPr>
        <p:spPr bwMode="auto">
          <a:xfrm>
            <a:off x="407368" y="6021778"/>
            <a:ext cx="11761412" cy="63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marL="182563" indent="-182563" fontAlgn="base">
              <a:spcBef>
                <a:spcPct val="0"/>
              </a:spcBef>
              <a:spcAft>
                <a:spcPct val="0"/>
              </a:spcAft>
              <a:defRPr/>
            </a:pPr>
            <a:r>
              <a:rPr lang="en-US" altLang="en-US" sz="1400" dirty="0" err="1">
                <a:solidFill>
                  <a:schemeClr val="bg1"/>
                </a:solidFill>
                <a:latin typeface="Arial Narrow" panose="020B0606020202030204" pitchFamily="34" charset="0"/>
                <a:cs typeface="Arial" charset="0"/>
              </a:rPr>
              <a:t>Guldemond</a:t>
            </a:r>
            <a:r>
              <a:rPr lang="en-US" altLang="en-US" sz="1400" dirty="0">
                <a:solidFill>
                  <a:schemeClr val="bg1"/>
                </a:solidFill>
                <a:latin typeface="Arial Narrow" panose="020B0606020202030204" pitchFamily="34" charset="0"/>
                <a:cs typeface="Arial" charset="0"/>
              </a:rPr>
              <a:t> RAR, Purdon A, van Aarde RJ (2017) A systematic review of elephant impact across Africa. PLOS ONE 12(6): e0178935. </a:t>
            </a:r>
            <a:r>
              <a:rPr lang="en-US" altLang="en-US" sz="1400" dirty="0">
                <a:solidFill>
                  <a:schemeClr val="bg1"/>
                </a:solidFill>
                <a:latin typeface="Arial Narrow" panose="020B0606020202030204" pitchFamily="34" charset="0"/>
                <a:cs typeface="Arial" charset="0"/>
                <a:hlinkClick r:id="rId5">
                  <a:extLst>
                    <a:ext uri="{A12FA001-AC4F-418D-AE19-62706E023703}">
                      <ahyp:hlinkClr xmlns:ahyp="http://schemas.microsoft.com/office/drawing/2018/hyperlinkcolor" val="tx"/>
                    </a:ext>
                  </a:extLst>
                </a:hlinkClick>
              </a:rPr>
              <a:t>https://doi.org/10.1371/journal.pone.0178935</a:t>
            </a:r>
            <a:endParaRPr lang="en-US" altLang="en-US" sz="1400" dirty="0">
              <a:solidFill>
                <a:schemeClr val="bg1"/>
              </a:solidFill>
              <a:latin typeface="Arial Narrow" panose="020B0606020202030204" pitchFamily="34" charset="0"/>
              <a:cs typeface="Arial" charset="0"/>
            </a:endParaRPr>
          </a:p>
          <a:p>
            <a:pPr marL="182563" indent="-182563" fontAlgn="base">
              <a:spcBef>
                <a:spcPct val="0"/>
              </a:spcBef>
              <a:spcAft>
                <a:spcPct val="0"/>
              </a:spcAft>
            </a:pPr>
            <a:r>
              <a:rPr lang="en-GB" altLang="en-US" sz="1400" dirty="0" err="1">
                <a:solidFill>
                  <a:schemeClr val="bg1"/>
                </a:solidFill>
                <a:latin typeface="Arial Narrow" panose="020B0606020202030204" pitchFamily="34" charset="0"/>
                <a:cs typeface="Arial" charset="0"/>
              </a:rPr>
              <a:t>Guldemond</a:t>
            </a:r>
            <a:r>
              <a:rPr lang="en-GB" altLang="en-US" sz="1400" dirty="0">
                <a:solidFill>
                  <a:schemeClr val="bg1"/>
                </a:solidFill>
                <a:latin typeface="Arial Narrow" panose="020B0606020202030204" pitchFamily="34" charset="0"/>
                <a:cs typeface="Arial" charset="0"/>
              </a:rPr>
              <a:t> &amp; van Aarde. 2008. A meta-analysis of the impact of African elephants on </a:t>
            </a:r>
            <a:r>
              <a:rPr lang="en-GB" altLang="en-US" sz="1400" dirty="0" err="1">
                <a:solidFill>
                  <a:schemeClr val="bg1"/>
                </a:solidFill>
                <a:latin typeface="Arial Narrow" panose="020B0606020202030204" pitchFamily="34" charset="0"/>
                <a:cs typeface="Arial" charset="0"/>
              </a:rPr>
              <a:t>savanna</a:t>
            </a:r>
            <a:r>
              <a:rPr lang="en-GB" altLang="en-US" sz="1400" dirty="0">
                <a:solidFill>
                  <a:schemeClr val="bg1"/>
                </a:solidFill>
                <a:latin typeface="Arial Narrow" panose="020B0606020202030204" pitchFamily="34" charset="0"/>
                <a:cs typeface="Arial" charset="0"/>
              </a:rPr>
              <a:t> vegetation. Journal of Wildlife Management, 72(4), pp.892-899.</a:t>
            </a:r>
          </a:p>
          <a:p>
            <a:pPr marL="182563" indent="-182563" fontAlgn="base">
              <a:spcBef>
                <a:spcPct val="0"/>
              </a:spcBef>
              <a:spcAft>
                <a:spcPct val="0"/>
              </a:spcAft>
              <a:defRPr/>
            </a:pPr>
            <a:endParaRPr lang="en-US" altLang="en-US" sz="800" dirty="0">
              <a:solidFill>
                <a:prstClr val="black"/>
              </a:solidFill>
              <a:latin typeface="Arial Narrow" panose="020B0606020202030204" pitchFamily="34" charset="0"/>
              <a:cs typeface="Arial" charset="0"/>
            </a:endParaRPr>
          </a:p>
        </p:txBody>
      </p:sp>
      <p:sp>
        <p:nvSpPr>
          <p:cNvPr id="14" name="Rectangle: Rounded Corners 6">
            <a:extLst>
              <a:ext uri="{FF2B5EF4-FFF2-40B4-BE49-F238E27FC236}">
                <a16:creationId xmlns:a16="http://schemas.microsoft.com/office/drawing/2014/main" id="{3A0664E0-A57F-4C1D-A11E-F5E14ED39CD5}"/>
              </a:ext>
            </a:extLst>
          </p:cNvPr>
          <p:cNvSpPr/>
          <p:nvPr/>
        </p:nvSpPr>
        <p:spPr>
          <a:xfrm>
            <a:off x="263352" y="116632"/>
            <a:ext cx="10441160" cy="575301"/>
          </a:xfrm>
          <a:prstGeom prst="roundRect">
            <a:avLst>
              <a:gd name="adj" fmla="val 0"/>
            </a:avLst>
          </a:prstGeom>
          <a:gradFill rotWithShape="0">
            <a:gsLst>
              <a:gs pos="88000">
                <a:srgbClr val="70AD47">
                  <a:lumMod val="20000"/>
                  <a:lumOff val="80000"/>
                </a:srgbClr>
              </a:gs>
              <a:gs pos="2000">
                <a:srgbClr val="E7E6E6">
                  <a:lumMod val="90000"/>
                </a:srgbClr>
              </a:gs>
            </a:gsLst>
            <a:lin ang="16200000" scaled="0"/>
          </a:gradFill>
          <a:ln>
            <a:noFill/>
          </a:ln>
          <a:effectLst>
            <a:outerShdw blurRad="50800" dist="38100" dir="5400000" algn="t" rotWithShape="0">
              <a:prstClr val="black">
                <a:alpha val="40000"/>
              </a:prstClr>
            </a:outerShdw>
          </a:effectLst>
          <a:scene3d>
            <a:camera prst="orthographicFront"/>
            <a:lightRig rig="flat" dir="t"/>
          </a:scene3d>
          <a:sp3d prstMaterial="plastic">
            <a:bevelB w="88900" h="31750" prst="angle"/>
          </a:sp3d>
        </p:spPr>
        <p:txBody>
          <a:bodyPr lIns="108000"/>
          <a:lstStyle/>
          <a:p>
            <a:pPr lvl="0"/>
            <a:r>
              <a:rPr lang="en-GB" sz="3200" b="1" kern="0" dirty="0">
                <a:solidFill>
                  <a:prstClr val="black"/>
                </a:solidFill>
                <a:latin typeface="Century Gothic" panose="020B0502020202020204" pitchFamily="34" charset="0"/>
              </a:rPr>
              <a:t>Restoring landscape dynamics in large areas</a:t>
            </a:r>
            <a:endParaRPr lang="en-ZA" sz="3200" b="1" kern="0" dirty="0">
              <a:solidFill>
                <a:prstClr val="black"/>
              </a:solidFill>
              <a:latin typeface="Century Gothic" panose="020B0502020202020204" pitchFamily="34" charset="0"/>
            </a:endParaRPr>
          </a:p>
        </p:txBody>
      </p:sp>
      <p:sp>
        <p:nvSpPr>
          <p:cNvPr id="9" name="TextBox 8"/>
          <p:cNvSpPr txBox="1"/>
          <p:nvPr/>
        </p:nvSpPr>
        <p:spPr>
          <a:xfrm>
            <a:off x="7127626" y="1896371"/>
            <a:ext cx="3363357" cy="523220"/>
          </a:xfrm>
          <a:prstGeom prst="rect">
            <a:avLst/>
          </a:prstGeom>
          <a:noFill/>
        </p:spPr>
        <p:txBody>
          <a:bodyPr wrap="none" rtlCol="0">
            <a:spAutoFit/>
          </a:bodyPr>
          <a:lstStyle/>
          <a:p>
            <a:pPr algn="ctr" fontAlgn="base">
              <a:spcBef>
                <a:spcPct val="0"/>
              </a:spcBef>
              <a:spcAft>
                <a:spcPct val="0"/>
              </a:spcAft>
              <a:defRPr/>
            </a:pPr>
            <a:r>
              <a:rPr lang="en-ZA" sz="1400" dirty="0">
                <a:solidFill>
                  <a:prstClr val="black"/>
                </a:solidFill>
                <a:latin typeface="Arial" charset="0"/>
                <a:cs typeface="Arial" charset="0"/>
              </a:rPr>
              <a:t>68 years, 367 peer-reviewed papers</a:t>
            </a:r>
          </a:p>
          <a:p>
            <a:pPr algn="ctr" fontAlgn="base">
              <a:spcBef>
                <a:spcPct val="0"/>
              </a:spcBef>
              <a:spcAft>
                <a:spcPct val="0"/>
              </a:spcAft>
              <a:defRPr/>
            </a:pPr>
            <a:r>
              <a:rPr lang="en-ZA" sz="1400" dirty="0">
                <a:solidFill>
                  <a:prstClr val="black"/>
                </a:solidFill>
                <a:latin typeface="Arial" charset="0"/>
                <a:cs typeface="Arial" charset="0"/>
              </a:rPr>
              <a:t>51 had credible data on elephant effects</a:t>
            </a:r>
          </a:p>
        </p:txBody>
      </p:sp>
    </p:spTree>
    <p:extLst>
      <p:ext uri="{BB962C8B-B14F-4D97-AF65-F5344CB8AC3E}">
        <p14:creationId xmlns:p14="http://schemas.microsoft.com/office/powerpoint/2010/main" val="3158202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chanisms"/>
          <p:cNvPicPr>
            <a:picLocks noChangeAspect="1" noChangeArrowheads="1"/>
          </p:cNvPicPr>
          <p:nvPr/>
        </p:nvPicPr>
        <p:blipFill>
          <a:blip r:embed="rId3" cstate="print"/>
          <a:srcRect/>
          <a:stretch>
            <a:fillRect/>
          </a:stretch>
        </p:blipFill>
        <p:spPr bwMode="auto">
          <a:xfrm>
            <a:off x="654976" y="1232964"/>
            <a:ext cx="9624749" cy="3960440"/>
          </a:xfrm>
          <a:prstGeom prst="rect">
            <a:avLst/>
          </a:prstGeom>
          <a:noFill/>
          <a:ln w="9525">
            <a:noFill/>
            <a:miter lim="800000"/>
            <a:headEnd/>
            <a:tailEnd/>
          </a:ln>
        </p:spPr>
      </p:pic>
      <p:sp>
        <p:nvSpPr>
          <p:cNvPr id="3" name="Title 1"/>
          <p:cNvSpPr txBox="1">
            <a:spLocks/>
          </p:cNvSpPr>
          <p:nvPr/>
        </p:nvSpPr>
        <p:spPr>
          <a:xfrm>
            <a:off x="0" y="-1"/>
            <a:ext cx="12192000" cy="980729"/>
          </a:xfrm>
          <a:prstGeom prst="rect">
            <a:avLst/>
          </a:prstGeom>
          <a:solidFill>
            <a:schemeClr val="bg2">
              <a:lumMod val="75000"/>
            </a:schemeClr>
          </a:solidFill>
        </p:spPr>
        <p:txBody>
          <a:bodyPr vert="horz" lIns="81043" tIns="40522" rIns="81043" bIns="40522"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ZA" sz="4000" b="1" dirty="0">
                <a:solidFill>
                  <a:schemeClr val="bg1"/>
                </a:solidFill>
                <a:latin typeface="+mn-lt"/>
                <a:cs typeface="Arial" panose="020B0604020202020204" pitchFamily="34" charset="0"/>
              </a:rPr>
              <a:t>Large mammals as drivers of conservation values</a:t>
            </a:r>
          </a:p>
        </p:txBody>
      </p:sp>
      <p:sp>
        <p:nvSpPr>
          <p:cNvPr id="7" name="TextBox 6"/>
          <p:cNvSpPr txBox="1"/>
          <p:nvPr/>
        </p:nvSpPr>
        <p:spPr>
          <a:xfrm>
            <a:off x="654975" y="4755659"/>
            <a:ext cx="2376264" cy="646331"/>
          </a:xfrm>
          <a:prstGeom prst="rect">
            <a:avLst/>
          </a:prstGeom>
          <a:noFill/>
        </p:spPr>
        <p:txBody>
          <a:bodyPr wrap="square" rtlCol="0">
            <a:spAutoFit/>
          </a:bodyPr>
          <a:lstStyle/>
          <a:p>
            <a:r>
              <a:rPr lang="en-ZA" dirty="0"/>
              <a:t>Brown circles – people</a:t>
            </a:r>
          </a:p>
          <a:p>
            <a:r>
              <a:rPr lang="en-ZA" dirty="0"/>
              <a:t>Red line - river</a:t>
            </a:r>
          </a:p>
        </p:txBody>
      </p:sp>
      <p:grpSp>
        <p:nvGrpSpPr>
          <p:cNvPr id="4" name="Group 3">
            <a:extLst>
              <a:ext uri="{FF2B5EF4-FFF2-40B4-BE49-F238E27FC236}">
                <a16:creationId xmlns:a16="http://schemas.microsoft.com/office/drawing/2014/main" id="{4CB3C7DA-D631-CE3B-9A1A-7F3F248D9A04}"/>
              </a:ext>
            </a:extLst>
          </p:cNvPr>
          <p:cNvGrpSpPr/>
          <p:nvPr/>
        </p:nvGrpSpPr>
        <p:grpSpPr>
          <a:xfrm>
            <a:off x="9660872" y="5093580"/>
            <a:ext cx="2376264" cy="1620416"/>
            <a:chOff x="1752600" y="4035754"/>
            <a:chExt cx="4019620" cy="2669846"/>
          </a:xfrm>
        </p:grpSpPr>
        <p:sp>
          <p:nvSpPr>
            <p:cNvPr id="8" name="Rounded Rectangle 4">
              <a:extLst>
                <a:ext uri="{FF2B5EF4-FFF2-40B4-BE49-F238E27FC236}">
                  <a16:creationId xmlns:a16="http://schemas.microsoft.com/office/drawing/2014/main" id="{3B95AE39-C5C6-7583-5640-EE5803668FC6}"/>
                </a:ext>
              </a:extLst>
            </p:cNvPr>
            <p:cNvSpPr/>
            <p:nvPr/>
          </p:nvSpPr>
          <p:spPr>
            <a:xfrm>
              <a:off x="1752600" y="4149080"/>
              <a:ext cx="4019620" cy="2504837"/>
            </a:xfrm>
            <a:prstGeom prst="roundRect">
              <a:avLst/>
            </a:prstGeom>
            <a:effectLst>
              <a:outerShdw blurRad="40000" dist="20000" dir="5400000" rotWithShape="0">
                <a:srgbClr val="000000">
                  <a:alpha val="15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ZA"/>
            </a:p>
          </p:txBody>
        </p:sp>
        <p:pic>
          <p:nvPicPr>
            <p:cNvPr id="9" name="Picture 3">
              <a:extLst>
                <a:ext uri="{FF2B5EF4-FFF2-40B4-BE49-F238E27FC236}">
                  <a16:creationId xmlns:a16="http://schemas.microsoft.com/office/drawing/2014/main" id="{D99373BE-DE20-215D-6CEF-7E0F6C6A27D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276" b="52028"/>
            <a:stretch/>
          </p:blipFill>
          <p:spPr bwMode="auto">
            <a:xfrm>
              <a:off x="1752601" y="4035754"/>
              <a:ext cx="3829204" cy="266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ounded Rectangle 7">
            <a:extLst>
              <a:ext uri="{FF2B5EF4-FFF2-40B4-BE49-F238E27FC236}">
                <a16:creationId xmlns:a16="http://schemas.microsoft.com/office/drawing/2014/main" id="{EF918062-0068-C697-9BB1-8289305BF314}"/>
              </a:ext>
            </a:extLst>
          </p:cNvPr>
          <p:cNvSpPr/>
          <p:nvPr/>
        </p:nvSpPr>
        <p:spPr>
          <a:xfrm>
            <a:off x="5921779" y="5193404"/>
            <a:ext cx="3505200" cy="1617821"/>
          </a:xfrm>
          <a:prstGeom prst="roundRect">
            <a:avLst/>
          </a:prstGeom>
          <a:solidFill>
            <a:schemeClr val="bg2">
              <a:lumMod val="50000"/>
            </a:schemeClr>
          </a:solidFill>
          <a:effectLst>
            <a:outerShdw blurRad="40000" dist="20000" dir="5400000" rotWithShape="0">
              <a:srgbClr val="000000">
                <a:alpha val="15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ZA"/>
          </a:p>
        </p:txBody>
      </p:sp>
      <p:graphicFrame>
        <p:nvGraphicFramePr>
          <p:cNvPr id="11" name="Table 10">
            <a:extLst>
              <a:ext uri="{FF2B5EF4-FFF2-40B4-BE49-F238E27FC236}">
                <a16:creationId xmlns:a16="http://schemas.microsoft.com/office/drawing/2014/main" id="{614D8EA8-CC9C-8175-0018-31DD46E89524}"/>
              </a:ext>
            </a:extLst>
          </p:cNvPr>
          <p:cNvGraphicFramePr>
            <a:graphicFrameLocks noGrp="1"/>
          </p:cNvGraphicFramePr>
          <p:nvPr>
            <p:extLst>
              <p:ext uri="{D42A27DB-BD31-4B8C-83A1-F6EECF244321}">
                <p14:modId xmlns:p14="http://schemas.microsoft.com/office/powerpoint/2010/main" val="427012435"/>
              </p:ext>
            </p:extLst>
          </p:nvPr>
        </p:nvGraphicFramePr>
        <p:xfrm>
          <a:off x="6155672" y="5432312"/>
          <a:ext cx="2868488" cy="1112520"/>
        </p:xfrm>
        <a:graphic>
          <a:graphicData uri="http://schemas.openxmlformats.org/drawingml/2006/table">
            <a:tbl>
              <a:tblPr firstRow="1" bandRow="1">
                <a:tableStyleId>{2D5ABB26-0587-4C30-8999-92F81FD0307C}</a:tableStyleId>
              </a:tblPr>
              <a:tblGrid>
                <a:gridCol w="1434244">
                  <a:extLst>
                    <a:ext uri="{9D8B030D-6E8A-4147-A177-3AD203B41FA5}">
                      <a16:colId xmlns:a16="http://schemas.microsoft.com/office/drawing/2014/main" val="20000"/>
                    </a:ext>
                  </a:extLst>
                </a:gridCol>
                <a:gridCol w="1434244">
                  <a:extLst>
                    <a:ext uri="{9D8B030D-6E8A-4147-A177-3AD203B41FA5}">
                      <a16:colId xmlns:a16="http://schemas.microsoft.com/office/drawing/2014/main" val="20001"/>
                    </a:ext>
                  </a:extLst>
                </a:gridCol>
              </a:tblGrid>
              <a:tr h="370840">
                <a:tc>
                  <a:txBody>
                    <a:bodyPr/>
                    <a:lstStyle/>
                    <a:p>
                      <a:pPr algn="ctr"/>
                      <a:endParaRPr lang="en-ZA" sz="1600" b="1" dirty="0">
                        <a:solidFill>
                          <a:schemeClr val="tx1"/>
                        </a:solidFill>
                        <a:latin typeface="Papyrus" panose="03070502060502030205" pitchFamily="66"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tcPr>
                </a:tc>
                <a:tc>
                  <a:txBody>
                    <a:bodyPr/>
                    <a:lstStyle/>
                    <a:p>
                      <a:pPr algn="ctr"/>
                      <a:r>
                        <a:rPr lang="en-ZA" sz="1600" b="1" dirty="0">
                          <a:solidFill>
                            <a:schemeClr val="tx1"/>
                          </a:solidFill>
                          <a:latin typeface="Papyrus" panose="03070502060502030205" pitchFamily="66" charset="0"/>
                        </a:rPr>
                        <a:t>Overlap</a:t>
                      </a: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ZA" sz="1600" b="1" dirty="0">
                          <a:solidFill>
                            <a:schemeClr val="tx1"/>
                          </a:solidFill>
                          <a:latin typeface="Papyrus" panose="03070502060502030205" pitchFamily="66" charset="0"/>
                        </a:rPr>
                        <a:t>Kruger</a:t>
                      </a: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tcPr>
                </a:tc>
                <a:tc>
                  <a:txBody>
                    <a:bodyPr/>
                    <a:lstStyle/>
                    <a:p>
                      <a:pPr algn="ctr"/>
                      <a:r>
                        <a:rPr lang="en-ZA" sz="1600" b="1" dirty="0">
                          <a:solidFill>
                            <a:schemeClr val="tx1"/>
                          </a:solidFill>
                          <a:latin typeface="Papyrus" panose="03070502060502030205" pitchFamily="66" charset="0"/>
                        </a:rPr>
                        <a:t>75%</a:t>
                      </a: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ZA" sz="1600" b="1" dirty="0">
                          <a:solidFill>
                            <a:schemeClr val="tx1"/>
                          </a:solidFill>
                          <a:latin typeface="Papyrus" panose="03070502060502030205" pitchFamily="66" charset="0"/>
                        </a:rPr>
                        <a:t>Elsewhere</a:t>
                      </a: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tcPr>
                </a:tc>
                <a:tc>
                  <a:txBody>
                    <a:bodyPr/>
                    <a:lstStyle/>
                    <a:p>
                      <a:pPr algn="ctr"/>
                      <a:r>
                        <a:rPr lang="en-ZA" sz="1600" b="1" dirty="0">
                          <a:solidFill>
                            <a:schemeClr val="tx1"/>
                          </a:solidFill>
                          <a:latin typeface="Papyrus" panose="03070502060502030205" pitchFamily="66" charset="0"/>
                        </a:rPr>
                        <a:t>0-35%</a:t>
                      </a: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47479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_RVA6345a">
            <a:extLst>
              <a:ext uri="{FF2B5EF4-FFF2-40B4-BE49-F238E27FC236}">
                <a16:creationId xmlns:a16="http://schemas.microsoft.com/office/drawing/2014/main" id="{98EC17D6-F498-4502-2CD4-6FF34EBF7F6C}"/>
              </a:ext>
            </a:extLst>
          </p:cNvPr>
          <p:cNvPicPr>
            <a:picLocks noChangeAspect="1" noChangeArrowheads="1"/>
          </p:cNvPicPr>
          <p:nvPr/>
        </p:nvPicPr>
        <p:blipFill rotWithShape="1">
          <a:blip r:embed="rId3" cstate="print">
            <a:lum bright="-6000"/>
            <a:alphaModFix amt="67000"/>
          </a:blip>
          <a:srcRect l="11204" b="68"/>
          <a:stretch/>
        </p:blipFill>
        <p:spPr bwMode="auto">
          <a:xfrm>
            <a:off x="0" y="-12576"/>
            <a:ext cx="12192000" cy="9144001"/>
          </a:xfrm>
          <a:prstGeom prst="rect">
            <a:avLst/>
          </a:prstGeom>
          <a:noFill/>
          <a:ln w="9525">
            <a:noFill/>
            <a:miter lim="800000"/>
            <a:headEnd/>
            <a:tailEnd/>
          </a:ln>
        </p:spPr>
      </p:pic>
      <p:sp>
        <p:nvSpPr>
          <p:cNvPr id="93186" name="Rectangle 2"/>
          <p:cNvSpPr>
            <a:spLocks noGrp="1" noChangeArrowheads="1"/>
          </p:cNvSpPr>
          <p:nvPr>
            <p:ph type="title"/>
          </p:nvPr>
        </p:nvSpPr>
        <p:spPr>
          <a:xfrm>
            <a:off x="1775520" y="1606487"/>
            <a:ext cx="8229600" cy="1143000"/>
          </a:xfrm>
        </p:spPr>
        <p:txBody>
          <a:bodyPr/>
          <a:lstStyle/>
          <a:p>
            <a:r>
              <a:rPr lang="en-US" sz="5400" dirty="0">
                <a:latin typeface="Comic Sans MS" pitchFamily="66" charset="0"/>
              </a:rPr>
              <a:t>A paradigm shift</a:t>
            </a:r>
          </a:p>
        </p:txBody>
      </p:sp>
      <p:sp>
        <p:nvSpPr>
          <p:cNvPr id="93187" name="Rectangle 3"/>
          <p:cNvSpPr>
            <a:spLocks noGrp="1" noChangeArrowheads="1"/>
          </p:cNvSpPr>
          <p:nvPr>
            <p:ph type="body" idx="1"/>
          </p:nvPr>
        </p:nvSpPr>
        <p:spPr>
          <a:xfrm>
            <a:off x="1526500" y="3087214"/>
            <a:ext cx="9144000" cy="2950956"/>
          </a:xfrm>
        </p:spPr>
        <p:txBody>
          <a:bodyPr/>
          <a:lstStyle/>
          <a:p>
            <a:pPr marL="0" lvl="1" indent="0" algn="ctr">
              <a:buNone/>
            </a:pPr>
            <a:r>
              <a:rPr lang="en-ZA" sz="4400" dirty="0">
                <a:latin typeface="Comic Sans MS" pitchFamily="66" charset="0"/>
              </a:rPr>
              <a:t>Manage resources of elephants to mitigate</a:t>
            </a:r>
            <a:r>
              <a:rPr lang="en-ZA" sz="4400" dirty="0">
                <a:solidFill>
                  <a:schemeClr val="bg1"/>
                </a:solidFill>
                <a:latin typeface="Comic Sans MS" pitchFamily="66" charset="0"/>
              </a:rPr>
              <a:t> </a:t>
            </a:r>
            <a:r>
              <a:rPr lang="en-ZA" sz="4400" b="1" dirty="0">
                <a:solidFill>
                  <a:schemeClr val="bg1"/>
                </a:solidFill>
                <a:latin typeface="Comic Sans MS" pitchFamily="66" charset="0"/>
              </a:rPr>
              <a:t>impacts</a:t>
            </a:r>
            <a:r>
              <a:rPr lang="en-ZA" sz="4400" dirty="0">
                <a:solidFill>
                  <a:schemeClr val="bg1"/>
                </a:solidFill>
                <a:latin typeface="Comic Sans MS" pitchFamily="66" charset="0"/>
              </a:rPr>
              <a:t> </a:t>
            </a:r>
            <a:r>
              <a:rPr lang="en-ZA" sz="4400" dirty="0">
                <a:latin typeface="Comic Sans MS" pitchFamily="66" charset="0"/>
              </a:rPr>
              <a:t>&amp; conflicts differently in </a:t>
            </a:r>
            <a:r>
              <a:rPr lang="en-ZA" sz="4400" b="1" dirty="0">
                <a:solidFill>
                  <a:schemeClr val="bg1"/>
                </a:solidFill>
                <a:latin typeface="Comic Sans MS" pitchFamily="66" charset="0"/>
              </a:rPr>
              <a:t>different places</a:t>
            </a:r>
            <a:r>
              <a:rPr lang="en-ZA" sz="4400" dirty="0">
                <a:latin typeface="Comic Sans MS" pitchFamily="66" charset="0"/>
              </a:rPr>
              <a:t> and at </a:t>
            </a:r>
            <a:r>
              <a:rPr lang="en-ZA" sz="4400" b="1" dirty="0">
                <a:solidFill>
                  <a:schemeClr val="bg1"/>
                </a:solidFill>
                <a:latin typeface="Comic Sans MS" pitchFamily="66" charset="0"/>
              </a:rPr>
              <a:t>different times</a:t>
            </a:r>
          </a:p>
          <a:p>
            <a:pPr algn="ctr"/>
            <a:endParaRPr lang="en-US" sz="4400" dirty="0">
              <a:latin typeface="Comic Sans MS" pitchFamily="66" charset="0"/>
            </a:endParaRPr>
          </a:p>
        </p:txBody>
      </p:sp>
      <p:sp>
        <p:nvSpPr>
          <p:cNvPr id="93188" name="Line 4"/>
          <p:cNvSpPr>
            <a:spLocks noChangeShapeType="1"/>
          </p:cNvSpPr>
          <p:nvPr/>
        </p:nvSpPr>
        <p:spPr bwMode="auto">
          <a:xfrm>
            <a:off x="1459435" y="2852936"/>
            <a:ext cx="9156490" cy="0"/>
          </a:xfrm>
          <a:prstGeom prst="line">
            <a:avLst/>
          </a:prstGeom>
          <a:noFill/>
          <a:ln w="38100">
            <a:solidFill>
              <a:srgbClr val="990000"/>
            </a:solidFill>
            <a:round/>
            <a:headEnd/>
            <a:tailEnd/>
          </a:ln>
          <a:effectLst/>
        </p:spPr>
        <p:txBody>
          <a:bodyPr/>
          <a:lstStyle/>
          <a:p>
            <a:endParaRPr lang="en-US"/>
          </a:p>
        </p:txBody>
      </p:sp>
      <p:sp>
        <p:nvSpPr>
          <p:cNvPr id="93189" name="Line 5"/>
          <p:cNvSpPr>
            <a:spLocks noChangeShapeType="1"/>
          </p:cNvSpPr>
          <p:nvPr/>
        </p:nvSpPr>
        <p:spPr bwMode="auto">
          <a:xfrm>
            <a:off x="1526500" y="6165304"/>
            <a:ext cx="9141500" cy="0"/>
          </a:xfrm>
          <a:prstGeom prst="line">
            <a:avLst/>
          </a:prstGeom>
          <a:noFill/>
          <a:ln w="38100">
            <a:solidFill>
              <a:srgbClr val="990000"/>
            </a:solidFill>
            <a:round/>
            <a:headEnd/>
            <a:tailEnd/>
          </a:ln>
          <a:effectLst/>
        </p:spPr>
        <p:txBody>
          <a:bodyPr/>
          <a:lstStyle/>
          <a:p>
            <a:endParaRPr lang="en-US"/>
          </a:p>
        </p:txBody>
      </p:sp>
    </p:spTree>
    <p:extLst>
      <p:ext uri="{BB962C8B-B14F-4D97-AF65-F5344CB8AC3E}">
        <p14:creationId xmlns:p14="http://schemas.microsoft.com/office/powerpoint/2010/main" val="1123935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3204</Words>
  <Application>Microsoft Office PowerPoint</Application>
  <PresentationFormat>Widescreen</PresentationFormat>
  <Paragraphs>167</Paragraphs>
  <Slides>22</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Batang</vt:lpstr>
      <vt:lpstr>Arial</vt:lpstr>
      <vt:lpstr>Arial Narrow</vt:lpstr>
      <vt:lpstr>Calibri</vt:lpstr>
      <vt:lpstr>Century Gothic</vt:lpstr>
      <vt:lpstr>CIDFont+F1</vt:lpstr>
      <vt:lpstr>CIDFont+F10</vt:lpstr>
      <vt:lpstr>CIDFont+F5</vt:lpstr>
      <vt:lpstr>Comic Sans MS</vt:lpstr>
      <vt:lpstr>Papyrus</vt:lpstr>
      <vt:lpstr>Tahoma</vt:lpstr>
      <vt:lpstr>Times New Roman</vt:lpstr>
      <vt:lpstr>Office Theme</vt:lpstr>
      <vt:lpstr>Managing the almighty elephant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paradigm shift</vt:lpstr>
      <vt:lpstr>PowerPoint Presentation</vt:lpstr>
      <vt:lpstr>PowerPoint Presentation</vt:lpstr>
      <vt:lpstr>PowerPoint Presentation</vt:lpstr>
      <vt:lpstr>PowerPoint Presentation</vt:lpstr>
      <vt:lpstr>Restore spatial dynamics, else mimic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ELEPHANTS, FENCES AND THE WILDLIFE ECONOMY</dc:title>
  <dc:creator>Jeanetta Selier</dc:creator>
  <cp:lastModifiedBy>Jeanetta Selier</cp:lastModifiedBy>
  <cp:revision>108</cp:revision>
  <dcterms:created xsi:type="dcterms:W3CDTF">2016-08-16T06:44:56Z</dcterms:created>
  <dcterms:modified xsi:type="dcterms:W3CDTF">2024-11-26T03:40:52Z</dcterms:modified>
</cp:coreProperties>
</file>