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Fraunces Extra Bold"/>
      <p:regular r:id="rId17"/>
    </p:embeddedFont>
    <p:embeddedFont>
      <p:font typeface="Fraunces Extra Bold"/>
      <p:regular r:id="rId18"/>
    </p:embeddedFont>
    <p:embeddedFont>
      <p:font typeface="Nobile"/>
      <p:regular r:id="rId19"/>
    </p:embeddedFont>
    <p:embeddedFont>
      <p:font typeface="Nobile"/>
      <p:regular r:id="rId20"/>
    </p:embeddedFont>
    <p:embeddedFont>
      <p:font typeface="Nobile"/>
      <p:regular r:id="rId21"/>
    </p:embeddedFont>
    <p:embeddedFont>
      <p:font typeface="Nobile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38206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Protecting Our Habitat: A Future for Conservation, Tourism, and Communities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501348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Join us as we explore the critical role you play in safeguarding South Africa's biodiversity and empowering local communities.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011347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AF90D8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388060" y="6143982"/>
            <a:ext cx="147161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Nobile Medium" pitchFamily="34" charset="0"/>
                <a:ea typeface="Nobile Medium" pitchFamily="34" charset="-122"/>
                <a:cs typeface="Nobile Medium" pitchFamily="34" charset="-120"/>
              </a:rPr>
              <a:t>RN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994440"/>
            <a:ext cx="236386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Rachel Nxele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726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Call to Action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89552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436489" y="6021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Collaborate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51176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Join forces to overcome challenges and create lasting impact.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54704" y="4989552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531882" y="6021348"/>
            <a:ext cx="35665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Champion Sustainability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511766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Advocate for ethical practices and promote sustainable tourism.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715738" y="4989552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0220920" y="6021348"/>
            <a:ext cx="31102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Share Success Stories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651176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Showcase the positive impact of ethical hunting and conservation.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58413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The Stakes Are High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Rich Biodiversity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South Africa hosts some of the world’s most biodiverse ecosystems.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Habitat Loss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Habitat loss threatens both wildlife and community livelihoods.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Ethical Hunting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Ethical hunting plays a key role in conservation and the sharing of economic benefits.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488" y="1960483"/>
            <a:ext cx="4919305" cy="430851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73544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Challenges We Face Together</a:t>
            </a:r>
            <a:endParaRPr lang="en-US" sz="4450" dirty="0"/>
          </a:p>
        </p:txBody>
      </p:sp>
      <p:sp>
        <p:nvSpPr>
          <p:cNvPr id="5" name="Shape 1"/>
          <p:cNvSpPr/>
          <p:nvPr/>
        </p:nvSpPr>
        <p:spPr>
          <a:xfrm>
            <a:off x="793790" y="2493169"/>
            <a:ext cx="3664863" cy="2387084"/>
          </a:xfrm>
          <a:prstGeom prst="roundRect">
            <a:avLst>
              <a:gd name="adj" fmla="val 8552"/>
            </a:avLst>
          </a:prstGeom>
          <a:solidFill>
            <a:srgbClr val="E8F3E8"/>
          </a:solidFill>
          <a:ln/>
        </p:spPr>
      </p:sp>
      <p:sp>
        <p:nvSpPr>
          <p:cNvPr id="6" name="Text 2"/>
          <p:cNvSpPr/>
          <p:nvPr/>
        </p:nvSpPr>
        <p:spPr>
          <a:xfrm>
            <a:off x="1020604" y="2719983"/>
            <a:ext cx="29042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Balancing Priorities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020604" y="3210401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Balancing economic goals with conservation is crucial.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2493169"/>
            <a:ext cx="3664863" cy="2387084"/>
          </a:xfrm>
          <a:prstGeom prst="roundRect">
            <a:avLst>
              <a:gd name="adj" fmla="val 8552"/>
            </a:avLst>
          </a:prstGeom>
          <a:solidFill>
            <a:srgbClr val="E8F3E8"/>
          </a:solidFill>
          <a:ln/>
        </p:spPr>
      </p:sp>
      <p:sp>
        <p:nvSpPr>
          <p:cNvPr id="9" name="Text 5"/>
          <p:cNvSpPr/>
          <p:nvPr/>
        </p:nvSpPr>
        <p:spPr>
          <a:xfrm>
            <a:off x="4912281" y="2719983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Addressing Misconceptions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4912281" y="3564731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Addressing misconceptions about ethical hunting is essential.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793790" y="5107067"/>
            <a:ext cx="3664863" cy="2387084"/>
          </a:xfrm>
          <a:prstGeom prst="roundRect">
            <a:avLst>
              <a:gd name="adj" fmla="val 8552"/>
            </a:avLst>
          </a:prstGeom>
          <a:solidFill>
            <a:srgbClr val="E8F3E8"/>
          </a:solidFill>
          <a:ln/>
        </p:spPr>
      </p:sp>
      <p:sp>
        <p:nvSpPr>
          <p:cNvPr id="12" name="Text 8"/>
          <p:cNvSpPr/>
          <p:nvPr/>
        </p:nvSpPr>
        <p:spPr>
          <a:xfrm>
            <a:off x="1020604" y="5333881"/>
            <a:ext cx="29704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Community Benefits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1020604" y="5824299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Ensuring local communities benefit from conservation and tourism.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4685467" y="5107067"/>
            <a:ext cx="3664863" cy="2387084"/>
          </a:xfrm>
          <a:prstGeom prst="roundRect">
            <a:avLst>
              <a:gd name="adj" fmla="val 8552"/>
            </a:avLst>
          </a:prstGeom>
          <a:solidFill>
            <a:srgbClr val="E8F3E8"/>
          </a:solidFill>
          <a:ln/>
        </p:spPr>
      </p:sp>
      <p:sp>
        <p:nvSpPr>
          <p:cNvPr id="15" name="Text 11"/>
          <p:cNvSpPr/>
          <p:nvPr/>
        </p:nvSpPr>
        <p:spPr>
          <a:xfrm>
            <a:off x="4912281" y="5333881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Sustainability Standards</a:t>
            </a:r>
            <a:endParaRPr lang="en-US" sz="2200" dirty="0"/>
          </a:p>
        </p:txBody>
      </p:sp>
      <p:sp>
        <p:nvSpPr>
          <p:cNvPr id="16" name="Text 12"/>
          <p:cNvSpPr/>
          <p:nvPr/>
        </p:nvSpPr>
        <p:spPr>
          <a:xfrm>
            <a:off x="4912281" y="6178629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Navigating the push for sustainability standards and transparency.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46873"/>
            <a:ext cx="63709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 Collaborative Vision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5096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6450449" y="3035975"/>
            <a:ext cx="169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950964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Conservation Funding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795713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Ethical hunting and tourism can drive conservation funding.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95096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9" name="Text 6"/>
          <p:cNvSpPr/>
          <p:nvPr/>
        </p:nvSpPr>
        <p:spPr>
          <a:xfrm>
            <a:off x="10315813" y="3035975"/>
            <a:ext cx="2224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950964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Community Participation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795713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Communities actively participate in and benefit from habitat protection.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366385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3" name="Text 10"/>
          <p:cNvSpPr/>
          <p:nvPr/>
        </p:nvSpPr>
        <p:spPr>
          <a:xfrm>
            <a:off x="6432590" y="5451396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366385"/>
            <a:ext cx="30144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Global Sustainability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856803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Aligning with global sustainability standards to attract conscious travelers.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62871"/>
            <a:ext cx="64062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Framework for Action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11181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2905601"/>
            <a:ext cx="31077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Sustainable Practices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3396020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Aligning operations with global standards.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21" y="211181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2905601"/>
            <a:ext cx="34263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Community Integration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3396020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Creating economic opportunities for local communities.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802267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5596057"/>
            <a:ext cx="34288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Conservation Financing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93790" y="608647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Using tourism and hunting revenues to fund conservation.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4802267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42021" y="5596057"/>
            <a:ext cx="360818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Transparency &amp; Marketing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4742021" y="6440805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Showcasing the impact of ethical hunting and tourism.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1055"/>
            <a:ext cx="107757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Success Stories - Our Context Matters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1983462"/>
            <a:ext cx="6351270" cy="39253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1923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Reserve Revenue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682740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Reserves use revenues to fund biodiversity research and anti-poaching units.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221" y="1983462"/>
            <a:ext cx="6351389" cy="39253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6192322"/>
            <a:ext cx="37541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Community Collaboration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85221" y="6682740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Game reserves collaborate with local farmers to supply sustainable products for lodges.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2069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934" y="2692479"/>
            <a:ext cx="10314146" cy="551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Engaging Communities for Habitat Protection</a:t>
            </a:r>
            <a:endParaRPr lang="en-US" sz="3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34" y="3508891"/>
            <a:ext cx="882729" cy="14124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5459" y="3685342"/>
            <a:ext cx="2988350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Co-Creating Opportunities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5459" y="4067056"/>
            <a:ext cx="12247007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Local entrepreneurs supply services and goods to reserves.</a:t>
            </a:r>
            <a:endParaRPr lang="en-US" sz="13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34" y="4921329"/>
            <a:ext cx="882729" cy="14124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5459" y="5097780"/>
            <a:ext cx="2206943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Skills Development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5459" y="5479494"/>
            <a:ext cx="12247007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Training programs for professional hunting guides and community leaders.</a:t>
            </a:r>
            <a:endParaRPr lang="en-US" sz="13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34" y="6333768"/>
            <a:ext cx="882729" cy="14124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5459" y="6510218"/>
            <a:ext cx="2206943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Shared Value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5459" y="6891933"/>
            <a:ext cx="12247007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Using revenues to improve schools, clinics, and local infrastructure.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3985" y="533519"/>
            <a:ext cx="7788831" cy="1209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Transparency and Global Markets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442948" y="2033826"/>
            <a:ext cx="22860" cy="5662136"/>
          </a:xfrm>
          <a:prstGeom prst="roundRect">
            <a:avLst>
              <a:gd name="adj" fmla="val 762200"/>
            </a:avLst>
          </a:prstGeom>
          <a:solidFill>
            <a:srgbClr val="CED9CE"/>
          </a:solidFill>
          <a:ln/>
        </p:spPr>
      </p:sp>
      <p:sp>
        <p:nvSpPr>
          <p:cNvPr id="5" name="Shape 2"/>
          <p:cNvSpPr/>
          <p:nvPr/>
        </p:nvSpPr>
        <p:spPr>
          <a:xfrm>
            <a:off x="6649283" y="2457926"/>
            <a:ext cx="677585" cy="22860"/>
          </a:xfrm>
          <a:prstGeom prst="roundRect">
            <a:avLst>
              <a:gd name="adj" fmla="val 762200"/>
            </a:avLst>
          </a:prstGeom>
          <a:solidFill>
            <a:srgbClr val="CED9CE"/>
          </a:solidFill>
          <a:ln/>
        </p:spPr>
      </p:sp>
      <p:sp>
        <p:nvSpPr>
          <p:cNvPr id="6" name="Shape 3"/>
          <p:cNvSpPr/>
          <p:nvPr/>
        </p:nvSpPr>
        <p:spPr>
          <a:xfrm>
            <a:off x="6236613" y="2251591"/>
            <a:ext cx="435531" cy="435531"/>
          </a:xfrm>
          <a:prstGeom prst="roundRect">
            <a:avLst>
              <a:gd name="adj" fmla="val 40006"/>
            </a:avLst>
          </a:prstGeom>
          <a:solidFill>
            <a:srgbClr val="E8F3E8"/>
          </a:solidFill>
          <a:ln/>
        </p:spPr>
      </p:sp>
      <p:sp>
        <p:nvSpPr>
          <p:cNvPr id="7" name="Text 4"/>
          <p:cNvSpPr/>
          <p:nvPr/>
        </p:nvSpPr>
        <p:spPr>
          <a:xfrm>
            <a:off x="6381869" y="2324100"/>
            <a:ext cx="145018" cy="290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7519154" y="2227421"/>
            <a:ext cx="2419945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Booking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7519154" y="2646045"/>
            <a:ext cx="6433661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trip is booked through a reputable operator.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649283" y="3767018"/>
            <a:ext cx="677585" cy="22860"/>
          </a:xfrm>
          <a:prstGeom prst="roundRect">
            <a:avLst>
              <a:gd name="adj" fmla="val 762200"/>
            </a:avLst>
          </a:prstGeom>
          <a:solidFill>
            <a:srgbClr val="CED9CE"/>
          </a:solidFill>
          <a:ln/>
        </p:spPr>
      </p:sp>
      <p:sp>
        <p:nvSpPr>
          <p:cNvPr id="11" name="Shape 8"/>
          <p:cNvSpPr/>
          <p:nvPr/>
        </p:nvSpPr>
        <p:spPr>
          <a:xfrm>
            <a:off x="6236613" y="3560683"/>
            <a:ext cx="435531" cy="435531"/>
          </a:xfrm>
          <a:prstGeom prst="roundRect">
            <a:avLst>
              <a:gd name="adj" fmla="val 40006"/>
            </a:avLst>
          </a:prstGeom>
          <a:solidFill>
            <a:srgbClr val="E8F3E8"/>
          </a:solidFill>
          <a:ln/>
        </p:spPr>
      </p:sp>
      <p:sp>
        <p:nvSpPr>
          <p:cNvPr id="12" name="Text 9"/>
          <p:cNvSpPr/>
          <p:nvPr/>
        </p:nvSpPr>
        <p:spPr>
          <a:xfrm>
            <a:off x="6359485" y="3633192"/>
            <a:ext cx="189786" cy="290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7519154" y="3536513"/>
            <a:ext cx="2582585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Conservation Impact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7519154" y="3955137"/>
            <a:ext cx="6433661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Revenues directly contribute to habitat protection.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6649283" y="5076111"/>
            <a:ext cx="677585" cy="22860"/>
          </a:xfrm>
          <a:prstGeom prst="roundRect">
            <a:avLst>
              <a:gd name="adj" fmla="val 762200"/>
            </a:avLst>
          </a:prstGeom>
          <a:solidFill>
            <a:srgbClr val="CED9CE"/>
          </a:solidFill>
          <a:ln/>
        </p:spPr>
      </p:sp>
      <p:sp>
        <p:nvSpPr>
          <p:cNvPr id="16" name="Shape 13"/>
          <p:cNvSpPr/>
          <p:nvPr/>
        </p:nvSpPr>
        <p:spPr>
          <a:xfrm>
            <a:off x="6236613" y="4869775"/>
            <a:ext cx="435531" cy="435531"/>
          </a:xfrm>
          <a:prstGeom prst="roundRect">
            <a:avLst>
              <a:gd name="adj" fmla="val 40006"/>
            </a:avLst>
          </a:prstGeom>
          <a:solidFill>
            <a:srgbClr val="E8F3E8"/>
          </a:solidFill>
          <a:ln/>
        </p:spPr>
      </p:sp>
      <p:sp>
        <p:nvSpPr>
          <p:cNvPr id="17" name="Text 14"/>
          <p:cNvSpPr/>
          <p:nvPr/>
        </p:nvSpPr>
        <p:spPr>
          <a:xfrm>
            <a:off x="6366629" y="4942284"/>
            <a:ext cx="175498" cy="290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7519154" y="4845606"/>
            <a:ext cx="2536150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Community Benefits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7519154" y="5264229"/>
            <a:ext cx="6433661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Community members benefit from employment and economic development.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6649283" y="6694884"/>
            <a:ext cx="677585" cy="22860"/>
          </a:xfrm>
          <a:prstGeom prst="roundRect">
            <a:avLst>
              <a:gd name="adj" fmla="val 762200"/>
            </a:avLst>
          </a:prstGeom>
          <a:solidFill>
            <a:srgbClr val="CED9CE"/>
          </a:solidFill>
          <a:ln/>
        </p:spPr>
      </p:sp>
      <p:sp>
        <p:nvSpPr>
          <p:cNvPr id="21" name="Shape 18"/>
          <p:cNvSpPr/>
          <p:nvPr/>
        </p:nvSpPr>
        <p:spPr>
          <a:xfrm>
            <a:off x="6236613" y="6488549"/>
            <a:ext cx="435531" cy="435531"/>
          </a:xfrm>
          <a:prstGeom prst="roundRect">
            <a:avLst>
              <a:gd name="adj" fmla="val 40006"/>
            </a:avLst>
          </a:prstGeom>
          <a:solidFill>
            <a:srgbClr val="E8F3E8"/>
          </a:solidFill>
          <a:ln/>
        </p:spPr>
      </p:sp>
      <p:sp>
        <p:nvSpPr>
          <p:cNvPr id="22" name="Text 19"/>
          <p:cNvSpPr/>
          <p:nvPr/>
        </p:nvSpPr>
        <p:spPr>
          <a:xfrm>
            <a:off x="6355675" y="6561058"/>
            <a:ext cx="197406" cy="290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7519154" y="6464379"/>
            <a:ext cx="2419945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Impact Reporting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7519154" y="6883003"/>
            <a:ext cx="6433661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Transparent reporting showcases the positive impact of ethical hunting.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64926"/>
            <a:ext cx="1028438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Your Role in Protecting Our Habitat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3427333"/>
            <a:ext cx="2152055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3593" y="3691652"/>
            <a:ext cx="14144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3654147"/>
            <a:ext cx="29778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Sustainable Tourism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187077" y="4248388"/>
            <a:ext cx="8592860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4291965"/>
            <a:ext cx="4304109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61686" y="4469130"/>
            <a:ext cx="18526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6433304" y="4518779"/>
            <a:ext cx="38966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Community Empowerment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6263164" y="5113020"/>
            <a:ext cx="7516773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156597"/>
            <a:ext cx="645616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68710" y="5333762"/>
            <a:ext cx="17121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7509272" y="5383411"/>
            <a:ext cx="27120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Habitat Protection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2024-11-25T21:32:59Z</dcterms:created>
  <dcterms:modified xsi:type="dcterms:W3CDTF">2024-11-25T21:32:59Z</dcterms:modified>
</cp:coreProperties>
</file>