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1" r:id="rId4"/>
    <p:sldId id="265" r:id="rId5"/>
    <p:sldId id="262" r:id="rId6"/>
    <p:sldId id="263" r:id="rId7"/>
    <p:sldId id="264" r:id="rId8"/>
    <p:sldId id="257" r:id="rId9"/>
    <p:sldId id="259" r:id="rId10"/>
    <p:sldId id="260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1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67662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64457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41689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99602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68304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3635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PAGE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"/>
          <p:cNvGrpSpPr/>
          <p:nvPr/>
        </p:nvGrpSpPr>
        <p:grpSpPr>
          <a:xfrm>
            <a:off x="471139" y="8433207"/>
            <a:ext cx="12080348" cy="1025288"/>
            <a:chOff x="0" y="0"/>
            <a:chExt cx="22650651" cy="1441809"/>
          </a:xfrm>
        </p:grpSpPr>
        <p:pic>
          <p:nvPicPr>
            <p:cNvPr id="135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67922"/>
              <a:ext cx="4256773" cy="5738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6" name="Line"/>
            <p:cNvSpPr/>
            <p:nvPr/>
          </p:nvSpPr>
          <p:spPr>
            <a:xfrm>
              <a:off x="4373169" y="1154866"/>
              <a:ext cx="15117019" cy="1"/>
            </a:xfrm>
            <a:prstGeom prst="line">
              <a:avLst/>
            </a:prstGeom>
            <a:noFill/>
            <a:ln w="25400" cap="flat">
              <a:solidFill>
                <a:srgbClr val="A59C8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707"/>
            </a:p>
          </p:txBody>
        </p:sp>
        <p:pic>
          <p:nvPicPr>
            <p:cNvPr id="137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46388" y="0"/>
              <a:ext cx="2604264" cy="12224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9" name="Text"/>
          <p:cNvSpPr txBox="1">
            <a:spLocks noGrp="1"/>
          </p:cNvSpPr>
          <p:nvPr>
            <p:ph type="body" sz="quarter" idx="13"/>
          </p:nvPr>
        </p:nvSpPr>
        <p:spPr>
          <a:xfrm>
            <a:off x="323055" y="812800"/>
            <a:ext cx="102657" cy="792012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6400" b="1">
                <a:solidFill>
                  <a:srgbClr val="A59C87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6400" b="1">
                <a:solidFill>
                  <a:srgbClr val="A59C87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40" name="Body Level One"/>
          <p:cNvSpPr>
            <a:spLocks noGrp="1"/>
          </p:cNvSpPr>
          <p:nvPr>
            <p:ph type="body" idx="14"/>
          </p:nvPr>
        </p:nvSpPr>
        <p:spPr>
          <a:xfrm>
            <a:off x="2851575" y="866987"/>
            <a:ext cx="7826798" cy="738773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3146"/>
              </a:spcBef>
              <a:buSzTx/>
              <a:buNone/>
              <a:defRPr sz="2400" b="1">
                <a:solidFill>
                  <a:srgbClr val="BEB7A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Body Level One</a:t>
            </a:r>
          </a:p>
        </p:txBody>
      </p:sp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1882" y="9296400"/>
            <a:ext cx="354264" cy="34881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805784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9204-6E52-4078-8BEB-CB03F9E0039E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1882" y="9296400"/>
            <a:ext cx="354264" cy="34881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5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"/>
          <p:cNvGrpSpPr/>
          <p:nvPr/>
        </p:nvGrpSpPr>
        <p:grpSpPr>
          <a:xfrm>
            <a:off x="488949" y="8576898"/>
            <a:ext cx="12026902" cy="827812"/>
            <a:chOff x="0" y="0"/>
            <a:chExt cx="12026900" cy="827810"/>
          </a:xfrm>
        </p:grpSpPr>
        <p:pic>
          <p:nvPicPr>
            <p:cNvPr id="2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98315"/>
              <a:ext cx="2444013" cy="3294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" name="Line"/>
            <p:cNvSpPr/>
            <p:nvPr/>
          </p:nvSpPr>
          <p:spPr>
            <a:xfrm>
              <a:off x="2574341" y="663063"/>
              <a:ext cx="7738576" cy="1"/>
            </a:xfrm>
            <a:prstGeom prst="line">
              <a:avLst/>
            </a:prstGeom>
            <a:noFill/>
            <a:ln w="25400" cap="flat">
              <a:solidFill>
                <a:srgbClr val="A59C8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82550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4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31671" y="0"/>
              <a:ext cx="1495230" cy="7018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-1930400" y="6781800"/>
            <a:ext cx="10464800" cy="33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6600" y="370547"/>
            <a:ext cx="8458200" cy="1579920"/>
          </a:xfrm>
          <a:prstGeom prst="rect">
            <a:avLst/>
          </a:prstGeom>
          <a:blipFill>
            <a:blip r:embed="rId3">
              <a:alphaModFix amt="96000"/>
            </a:blip>
            <a:tile tx="0" ty="0" sx="100000" sy="100000" flip="none" algn="tl"/>
          </a:blipFill>
          <a:ln w="12700" cap="flat">
            <a:noFill/>
            <a:miter lim="400000"/>
          </a:ln>
          <a:effectLst>
            <a:glow rad="165100">
              <a:schemeClr val="accent3">
                <a:lumMod val="75000"/>
                <a:alpha val="25000"/>
              </a:schemeClr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3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ENABLING</a:t>
            </a:r>
            <a:r>
              <a:rPr kumimoji="0" lang="en-ZA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ZA" sz="32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IMPLEMENTATION</a:t>
            </a:r>
            <a:r>
              <a:rPr kumimoji="0" lang="en-ZA" sz="3200" b="1" i="0" u="none" strike="noStrike" cap="none" spc="0" normalizeH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ZA" sz="3200" smtClean="0"/>
              <a:t>OF THE</a:t>
            </a:r>
            <a:r>
              <a:rPr kumimoji="0" lang="en-ZA" sz="3200" b="1" i="0" u="none" strike="noStrike" cap="none" spc="0" normalizeH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ZA" sz="32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WILDLIFE-BASED ECONOMY </a:t>
            </a:r>
            <a:r>
              <a:rPr kumimoji="0" lang="en-ZA" sz="3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STATEGIES </a:t>
            </a:r>
            <a:r>
              <a:rPr kumimoji="0" lang="en-ZA" sz="3200" b="1" i="0" u="none" strike="noStrike" cap="none" spc="0" normalizeH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&amp; </a:t>
            </a:r>
            <a:r>
              <a:rPr kumimoji="0" lang="en-ZA" sz="3200" b="1" i="0" u="none" strike="noStrike" cap="none" spc="0" normalizeH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FRAMEWORKS</a:t>
            </a:r>
            <a:endParaRPr kumimoji="0" lang="en-ZA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7630603"/>
            <a:ext cx="8458200" cy="1333698"/>
          </a:xfrm>
          <a:prstGeom prst="rect">
            <a:avLst/>
          </a:prstGeom>
          <a:blipFill dpi="0" rotWithShape="1">
            <a:blip r:embed="rId3">
              <a:alphaModFix amt="68000"/>
            </a:blip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glow rad="165100">
              <a:schemeClr val="accent3">
                <a:lumMod val="75000"/>
                <a:alpha val="25000"/>
              </a:schemeClr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Dr</a:t>
            </a:r>
            <a:r>
              <a:rPr kumimoji="0" lang="en-ZA" sz="2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 Thabang TEFFO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ZA" sz="2000" dirty="0" smtClean="0"/>
              <a:t>Head – Responsible Resource Management &amp; Employment Equity Manager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Southern</a:t>
            </a:r>
            <a:r>
              <a:rPr kumimoji="0" lang="en-ZA" sz="2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 African Wildlife College </a:t>
            </a:r>
            <a:endParaRPr kumimoji="0" lang="en-ZA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" y="123300"/>
            <a:ext cx="3117850" cy="22058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2895600" y="5579451"/>
            <a:ext cx="8458200" cy="102592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glow rad="165100">
              <a:schemeClr val="accent3">
                <a:lumMod val="75000"/>
                <a:alpha val="25000"/>
              </a:schemeClr>
            </a:glow>
          </a:effectLst>
          <a:scene3d>
            <a:camera prst="perspectiveRigh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Custodians</a:t>
            </a:r>
            <a:r>
              <a:rPr kumimoji="0" lang="en-ZA" sz="2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 of Professional Hunting &amp; Conservation – South Africa Conference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ZA" sz="2000" baseline="0" dirty="0" smtClean="0"/>
              <a:t>26</a:t>
            </a:r>
            <a:r>
              <a:rPr lang="en-ZA" sz="2000" dirty="0" smtClean="0"/>
              <a:t> November 2024</a:t>
            </a:r>
            <a:endParaRPr kumimoji="0" lang="en-ZA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5625" y="621077"/>
            <a:ext cx="4829175" cy="841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4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Thank</a:t>
            </a:r>
            <a:r>
              <a:rPr kumimoji="0" lang="en-ZA" sz="4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you!</a:t>
            </a:r>
            <a:r>
              <a:rPr kumimoji="0" lang="en-ZA" sz="4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kumimoji="0" lang="en-ZA" sz="4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103508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2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883" y="171450"/>
            <a:ext cx="10482729" cy="1357313"/>
          </a:xfrm>
          <a:blipFill dpi="0" rotWithShape="1">
            <a:blip r:embed="rId4">
              <a:alphaModFix amt="67000"/>
            </a:blip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ZA" sz="4400" dirty="0"/>
              <a:t>Implementation of the SADC Wildlife-Based Economy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883" y="2719388"/>
            <a:ext cx="8843962" cy="6157912"/>
          </a:xfrm>
          <a:blipFill dpi="0" rotWithShape="1">
            <a:blip r:embed="rId5"/>
            <a:srcRect/>
            <a:tile tx="0" ty="0" sx="100000" sy="100000" flip="none" algn="tl"/>
          </a:blipFill>
          <a:effectLst>
            <a:glow rad="76200">
              <a:schemeClr val="accent4">
                <a:lumMod val="5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endParaRPr lang="en-ZA" b="1" u="sng" dirty="0"/>
          </a:p>
          <a:p>
            <a:pPr algn="just"/>
            <a:r>
              <a:rPr lang="en-ZA" b="1" u="sng" dirty="0">
                <a:solidFill>
                  <a:schemeClr val="tx1"/>
                </a:solidFill>
              </a:rPr>
              <a:t>Capacity Building </a:t>
            </a:r>
            <a:r>
              <a:rPr lang="en-ZA" dirty="0">
                <a:solidFill>
                  <a:schemeClr val="tx1"/>
                </a:solidFill>
              </a:rPr>
              <a:t>is a critical success factor towards implementation of the SADC-WBESF.</a:t>
            </a:r>
          </a:p>
          <a:p>
            <a:pPr algn="just"/>
            <a:endParaRPr lang="en-ZA" dirty="0">
              <a:solidFill>
                <a:schemeClr val="tx1"/>
              </a:solidFill>
            </a:endParaRPr>
          </a:p>
          <a:p>
            <a:pPr algn="just"/>
            <a:r>
              <a:rPr lang="en-ZA" dirty="0">
                <a:solidFill>
                  <a:schemeClr val="tx1"/>
                </a:solidFill>
              </a:rPr>
              <a:t>Aligning with SADC Wildlife-based Economy Strategic Objectives (SO):</a:t>
            </a:r>
          </a:p>
          <a:p>
            <a:pPr algn="just"/>
            <a:endParaRPr lang="en-ZA" dirty="0">
              <a:solidFill>
                <a:schemeClr val="tx1"/>
              </a:solidFill>
            </a:endParaRPr>
          </a:p>
          <a:p>
            <a:pPr algn="just"/>
            <a:r>
              <a:rPr lang="en-ZA" b="1" u="sng" dirty="0">
                <a:solidFill>
                  <a:schemeClr val="tx1"/>
                </a:solidFill>
              </a:rPr>
              <a:t>SO3</a:t>
            </a:r>
            <a:r>
              <a:rPr lang="en-ZA" dirty="0">
                <a:solidFill>
                  <a:schemeClr val="tx1"/>
                </a:solidFill>
              </a:rPr>
              <a:t>: The SADC and its member states are enabled to implement the Wildlife-based economy strategy through international, regional and </a:t>
            </a:r>
            <a:r>
              <a:rPr lang="en-ZA" dirty="0">
                <a:solidFill>
                  <a:srgbClr val="FF0000"/>
                </a:solidFill>
              </a:rPr>
              <a:t>national alliances</a:t>
            </a:r>
            <a:r>
              <a:rPr lang="en-ZA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ZA" dirty="0">
              <a:solidFill>
                <a:schemeClr val="tx1"/>
              </a:solidFill>
            </a:endParaRPr>
          </a:p>
          <a:p>
            <a:pPr algn="just"/>
            <a:r>
              <a:rPr lang="en-ZA" b="1" u="sng" dirty="0">
                <a:solidFill>
                  <a:schemeClr val="tx1"/>
                </a:solidFill>
              </a:rPr>
              <a:t>SO4</a:t>
            </a:r>
            <a:r>
              <a:rPr lang="en-ZA" dirty="0">
                <a:solidFill>
                  <a:schemeClr val="tx1"/>
                </a:solidFill>
              </a:rPr>
              <a:t>: The SADC Wildlife-based Economy Strategy is recognised by Member States and globally</a:t>
            </a:r>
          </a:p>
          <a:p>
            <a:pPr algn="just"/>
            <a:endParaRPr lang="en-ZA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en-ZA" dirty="0">
              <a:solidFill>
                <a:schemeClr val="tx1"/>
              </a:solidFill>
            </a:endParaRPr>
          </a:p>
          <a:p>
            <a:pPr algn="just"/>
            <a:endParaRPr lang="en-ZA" dirty="0">
              <a:solidFill>
                <a:schemeClr val="tx1"/>
              </a:solidFill>
            </a:endParaRPr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074" y="1643062"/>
            <a:ext cx="1269555" cy="1357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93" y="1480647"/>
            <a:ext cx="1785696" cy="116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5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2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883" y="171450"/>
            <a:ext cx="10482729" cy="1357313"/>
          </a:xfrm>
          <a:blipFill dpi="0" rotWithShape="1">
            <a:blip r:embed="rId4">
              <a:alphaModFix amt="67000"/>
            </a:blip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ZA" sz="4400" dirty="0" smtClean="0"/>
              <a:t>National Biodiversity Economy Strategy (NBES)</a:t>
            </a:r>
            <a:endParaRPr lang="en-Z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883" y="2640236"/>
            <a:ext cx="9558894" cy="6390106"/>
          </a:xfrm>
          <a:blipFill dpi="0" rotWithShape="1">
            <a:blip r:embed="rId5"/>
            <a:srcRect/>
            <a:tile tx="0" ty="0" sx="100000" sy="100000" flip="none" algn="tl"/>
          </a:blipFill>
          <a:effectLst>
            <a:glow rad="76200">
              <a:schemeClr val="accent4">
                <a:lumMod val="50000"/>
              </a:schemeClr>
            </a:glow>
          </a:effectLst>
        </p:spPr>
        <p:txBody>
          <a:bodyPr>
            <a:normAutofit lnSpcReduction="10000"/>
          </a:bodyPr>
          <a:lstStyle/>
          <a:p>
            <a:endParaRPr lang="en-ZA" b="1" u="sng" dirty="0"/>
          </a:p>
          <a:p>
            <a:pPr algn="just"/>
            <a:r>
              <a:rPr lang="en-ZA" b="1" u="sng" dirty="0" smtClean="0">
                <a:solidFill>
                  <a:schemeClr val="tx1"/>
                </a:solidFill>
              </a:rPr>
              <a:t>Underpinned by two cross-cutting imperatives:</a:t>
            </a:r>
            <a:endParaRPr lang="en-ZA" dirty="0">
              <a:solidFill>
                <a:schemeClr val="tx1"/>
              </a:solidFill>
            </a:endParaRPr>
          </a:p>
          <a:p>
            <a:pPr algn="just"/>
            <a:endParaRPr lang="en-ZA" dirty="0">
              <a:solidFill>
                <a:schemeClr val="tx1"/>
              </a:solidFill>
            </a:endParaRPr>
          </a:p>
          <a:p>
            <a:pPr marL="742950" indent="-742950" algn="just">
              <a:buAutoNum type="arabicPeriod"/>
            </a:pPr>
            <a:r>
              <a:rPr lang="en-ZA" dirty="0" smtClean="0">
                <a:solidFill>
                  <a:schemeClr val="tx1"/>
                </a:solidFill>
              </a:rPr>
              <a:t>Leverage Biodiversity Economy (BE) to promote conservation and species ecosystem management.</a:t>
            </a:r>
          </a:p>
          <a:p>
            <a:pPr marL="742950" indent="-742950" algn="just">
              <a:buAutoNum type="arabicPeriod"/>
            </a:pPr>
            <a:endParaRPr lang="en-ZA" dirty="0" smtClean="0">
              <a:solidFill>
                <a:schemeClr val="tx1"/>
              </a:solidFill>
            </a:endParaRPr>
          </a:p>
          <a:p>
            <a:pPr marL="742950" indent="-742950" algn="just">
              <a:buAutoNum type="arabicPeriod"/>
            </a:pPr>
            <a:r>
              <a:rPr lang="en-ZA" b="1" dirty="0">
                <a:solidFill>
                  <a:srgbClr val="FF0000"/>
                </a:solidFill>
              </a:rPr>
              <a:t> </a:t>
            </a:r>
            <a:r>
              <a:rPr lang="en-ZA" b="1" dirty="0" smtClean="0">
                <a:solidFill>
                  <a:srgbClr val="FF0000"/>
                </a:solidFill>
              </a:rPr>
              <a:t>Promote growth and transformation of the BE.</a:t>
            </a:r>
          </a:p>
          <a:p>
            <a:pPr marL="742950" indent="-742950" algn="just">
              <a:buAutoNum type="arabicPeriod"/>
            </a:pPr>
            <a:endParaRPr lang="en-ZA" dirty="0">
              <a:solidFill>
                <a:schemeClr val="tx1"/>
              </a:solidFill>
            </a:endParaRPr>
          </a:p>
          <a:p>
            <a:pPr algn="just"/>
            <a:r>
              <a:rPr lang="en-ZA" dirty="0" smtClean="0">
                <a:solidFill>
                  <a:schemeClr val="tx1"/>
                </a:solidFill>
              </a:rPr>
              <a:t> </a:t>
            </a:r>
            <a:endParaRPr lang="en-ZA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en-ZA" dirty="0">
              <a:solidFill>
                <a:schemeClr val="tx1"/>
              </a:solidFill>
            </a:endParaRPr>
          </a:p>
          <a:p>
            <a:pPr algn="just"/>
            <a:endParaRPr lang="en-ZA" dirty="0">
              <a:solidFill>
                <a:schemeClr val="tx1"/>
              </a:solidFill>
            </a:endParaRPr>
          </a:p>
          <a:p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192" y="1585007"/>
            <a:ext cx="3025733" cy="107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2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883" y="171450"/>
            <a:ext cx="10482729" cy="1357313"/>
          </a:xfrm>
          <a:blipFill dpi="0" rotWithShape="1">
            <a:blip r:embed="rId4">
              <a:alphaModFix amt="67000"/>
            </a:blip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ZA" sz="4400" dirty="0" smtClean="0"/>
              <a:t>National Biodiversity Economy Strategy (NBES)</a:t>
            </a:r>
            <a:endParaRPr lang="en-Z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838" y="2760100"/>
            <a:ext cx="9558894" cy="6390106"/>
          </a:xfrm>
          <a:blipFill dpi="0" rotWithShape="1">
            <a:blip r:embed="rId5"/>
            <a:srcRect/>
            <a:tile tx="0" ty="0" sx="100000" sy="100000" flip="none" algn="tl"/>
          </a:blipFill>
          <a:effectLst>
            <a:glow rad="76200">
              <a:schemeClr val="accent4">
                <a:lumMod val="5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endParaRPr lang="en-ZA" b="1" u="sng" dirty="0"/>
          </a:p>
          <a:p>
            <a:pPr algn="just"/>
            <a:r>
              <a:rPr lang="en-ZA" b="1" dirty="0" smtClean="0">
                <a:solidFill>
                  <a:schemeClr val="tx1"/>
                </a:solidFill>
              </a:rPr>
              <a:t>To achieve the goals, NBES requires implementation of key enablers</a:t>
            </a:r>
            <a:r>
              <a:rPr lang="en-ZA" b="1" u="sng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en-ZA" b="1" u="sng" dirty="0">
              <a:solidFill>
                <a:schemeClr val="tx1"/>
              </a:solidFill>
            </a:endParaRPr>
          </a:p>
          <a:p>
            <a:pPr algn="just"/>
            <a:r>
              <a:rPr lang="en-ZA" b="1" u="sng" dirty="0" smtClean="0">
                <a:solidFill>
                  <a:schemeClr val="tx1"/>
                </a:solidFill>
              </a:rPr>
              <a:t>Enabler 2:</a:t>
            </a:r>
            <a:r>
              <a:rPr lang="en-ZA" dirty="0" smtClean="0">
                <a:solidFill>
                  <a:schemeClr val="tx1"/>
                </a:solidFill>
              </a:rPr>
              <a:t> Increased capacity, innovation and technological support</a:t>
            </a:r>
          </a:p>
          <a:p>
            <a:pPr algn="just"/>
            <a:endParaRPr lang="en-ZA" dirty="0">
              <a:solidFill>
                <a:schemeClr val="tx1"/>
              </a:solidFill>
            </a:endParaRPr>
          </a:p>
          <a:p>
            <a:pPr algn="just"/>
            <a:endParaRPr lang="en-ZA" dirty="0" smtClean="0">
              <a:solidFill>
                <a:schemeClr val="tx1"/>
              </a:solidFill>
            </a:endParaRPr>
          </a:p>
          <a:p>
            <a:pPr algn="just"/>
            <a:r>
              <a:rPr lang="en-ZA" b="1" u="sng" dirty="0" smtClean="0">
                <a:solidFill>
                  <a:schemeClr val="tx1"/>
                </a:solidFill>
              </a:rPr>
              <a:t>Enabler 4</a:t>
            </a:r>
            <a:r>
              <a:rPr lang="en-ZA" dirty="0" smtClean="0">
                <a:solidFill>
                  <a:schemeClr val="tx1"/>
                </a:solidFill>
              </a:rPr>
              <a:t>: Market access for communities and PDI’s </a:t>
            </a:r>
            <a:endParaRPr lang="en-ZA" dirty="0">
              <a:solidFill>
                <a:schemeClr val="tx1"/>
              </a:solidFill>
            </a:endParaRPr>
          </a:p>
          <a:p>
            <a:pPr algn="just"/>
            <a:endParaRPr lang="en-ZA" dirty="0">
              <a:solidFill>
                <a:schemeClr val="tx1"/>
              </a:solidFill>
            </a:endParaRPr>
          </a:p>
          <a:p>
            <a:pPr algn="just"/>
            <a:endParaRPr lang="en-ZA" dirty="0">
              <a:solidFill>
                <a:schemeClr val="tx1"/>
              </a:solidFill>
            </a:endParaRPr>
          </a:p>
          <a:p>
            <a:pPr algn="just"/>
            <a:r>
              <a:rPr lang="en-ZA" dirty="0" smtClean="0">
                <a:solidFill>
                  <a:schemeClr val="tx1"/>
                </a:solidFill>
              </a:rPr>
              <a:t> </a:t>
            </a:r>
            <a:endParaRPr lang="en-ZA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en-ZA" dirty="0">
              <a:solidFill>
                <a:schemeClr val="tx1"/>
              </a:solidFill>
            </a:endParaRPr>
          </a:p>
          <a:p>
            <a:pPr algn="just"/>
            <a:endParaRPr lang="en-ZA" dirty="0">
              <a:solidFill>
                <a:schemeClr val="tx1"/>
              </a:solidFill>
            </a:endParaRPr>
          </a:p>
          <a:p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192" y="1585007"/>
            <a:ext cx="3025733" cy="107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2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883" y="171450"/>
            <a:ext cx="10482729" cy="1357313"/>
          </a:xfrm>
          <a:blipFill dpi="0" rotWithShape="1">
            <a:blip r:embed="rId4">
              <a:alphaModFix amt="67000"/>
            </a:blip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ZA" sz="4400" dirty="0" smtClean="0"/>
              <a:t>National Biodiversity Economy Strategy (NBES)</a:t>
            </a:r>
            <a:endParaRPr lang="en-Z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472" y="2719387"/>
            <a:ext cx="12712328" cy="7034213"/>
          </a:xfrm>
          <a:blipFill dpi="0" rotWithShape="1">
            <a:blip r:embed="rId5"/>
            <a:srcRect/>
            <a:tile tx="0" ty="0" sx="100000" sy="100000" flip="none" algn="tl"/>
          </a:blipFill>
          <a:effectLst>
            <a:glow rad="76200">
              <a:schemeClr val="accent4">
                <a:lumMod val="50000"/>
              </a:schemeClr>
            </a:glow>
          </a:effectLst>
        </p:spPr>
        <p:txBody>
          <a:bodyPr>
            <a:noAutofit/>
          </a:bodyPr>
          <a:lstStyle/>
          <a:p>
            <a:endParaRPr lang="en-ZA" sz="3200" b="1" u="sng" dirty="0"/>
          </a:p>
          <a:p>
            <a:pPr algn="just"/>
            <a:r>
              <a:rPr lang="en-ZA" sz="3200" b="1" u="sng" dirty="0" smtClean="0">
                <a:solidFill>
                  <a:schemeClr val="tx1"/>
                </a:solidFill>
              </a:rPr>
              <a:t>Hunting Industry contribution and participation:</a:t>
            </a:r>
            <a:endParaRPr lang="en-ZA" sz="3200" dirty="0">
              <a:solidFill>
                <a:schemeClr val="tx1"/>
              </a:solidFill>
            </a:endParaRPr>
          </a:p>
          <a:p>
            <a:pPr algn="just"/>
            <a:endParaRPr lang="en-ZA" sz="3200" dirty="0">
              <a:solidFill>
                <a:schemeClr val="tx1"/>
              </a:solidFill>
            </a:endParaRPr>
          </a:p>
          <a:p>
            <a:pPr marL="742950" indent="-742950" algn="just">
              <a:buAutoNum type="arabicPeriod"/>
            </a:pPr>
            <a:endParaRPr lang="en-ZA" sz="3200" dirty="0">
              <a:solidFill>
                <a:schemeClr val="tx1"/>
              </a:solidFill>
            </a:endParaRPr>
          </a:p>
          <a:p>
            <a:pPr marL="742950" indent="-742950" algn="just">
              <a:buAutoNum type="arabicPeriod"/>
            </a:pPr>
            <a:r>
              <a:rPr lang="en-ZA" sz="3200" dirty="0" smtClean="0">
                <a:solidFill>
                  <a:schemeClr val="tx1"/>
                </a:solidFill>
              </a:rPr>
              <a:t> </a:t>
            </a:r>
            <a:r>
              <a:rPr lang="en-ZA" sz="3600" dirty="0" smtClean="0">
                <a:solidFill>
                  <a:schemeClr val="tx1"/>
                </a:solidFill>
              </a:rPr>
              <a:t>Goal 1: Leveraging biodiversity-based features to scale </a:t>
            </a:r>
            <a:r>
              <a:rPr lang="en-ZA" sz="3600" b="1" dirty="0" smtClean="0">
                <a:solidFill>
                  <a:srgbClr val="FF0000"/>
                </a:solidFill>
              </a:rPr>
              <a:t>inclusive ecotourism industry growth </a:t>
            </a:r>
            <a:r>
              <a:rPr lang="en-ZA" sz="3600" dirty="0" smtClean="0">
                <a:solidFill>
                  <a:schemeClr val="tx1"/>
                </a:solidFill>
              </a:rPr>
              <a:t>– sustainable use of seascapes and landscape.</a:t>
            </a:r>
          </a:p>
          <a:p>
            <a:pPr marL="742950" indent="-742950" algn="just">
              <a:buAutoNum type="arabicPeriod"/>
            </a:pPr>
            <a:endParaRPr lang="en-ZA" sz="3600" dirty="0" smtClean="0">
              <a:solidFill>
                <a:schemeClr val="tx1"/>
              </a:solidFill>
            </a:endParaRPr>
          </a:p>
          <a:p>
            <a:pPr marL="742950" indent="-742950" algn="just">
              <a:buAutoNum type="arabicPeriod"/>
            </a:pPr>
            <a:r>
              <a:rPr lang="en-ZA" sz="3600" dirty="0" smtClean="0">
                <a:solidFill>
                  <a:schemeClr val="tx1"/>
                </a:solidFill>
              </a:rPr>
              <a:t>Goal 2: Well structured and inclusive, integrated and formalised bioprospecting, </a:t>
            </a:r>
            <a:r>
              <a:rPr lang="en-ZA" sz="3600" dirty="0" err="1" smtClean="0">
                <a:solidFill>
                  <a:schemeClr val="tx1"/>
                </a:solidFill>
              </a:rPr>
              <a:t>biotrade</a:t>
            </a:r>
            <a:r>
              <a:rPr lang="en-ZA" sz="3600" dirty="0" smtClean="0">
                <a:solidFill>
                  <a:schemeClr val="tx1"/>
                </a:solidFill>
              </a:rPr>
              <a:t> and biodiversity-based harvesting and production sector </a:t>
            </a:r>
            <a:r>
              <a:rPr lang="en-ZA" sz="3600" b="1" dirty="0" smtClean="0">
                <a:solidFill>
                  <a:schemeClr val="accent5">
                    <a:lumMod val="75000"/>
                  </a:schemeClr>
                </a:solidFill>
              </a:rPr>
              <a:t>that beneficiates communities</a:t>
            </a:r>
          </a:p>
          <a:p>
            <a:pPr marL="742950" indent="-742950" algn="just">
              <a:buAutoNum type="arabicPeriod"/>
            </a:pPr>
            <a:endParaRPr lang="en-ZA" sz="3200" dirty="0">
              <a:solidFill>
                <a:schemeClr val="tx1"/>
              </a:solidFill>
            </a:endParaRPr>
          </a:p>
          <a:p>
            <a:pPr algn="just"/>
            <a:endParaRPr lang="en-ZA" sz="3200" dirty="0" smtClean="0">
              <a:solidFill>
                <a:schemeClr val="tx1"/>
              </a:solidFill>
            </a:endParaRPr>
          </a:p>
          <a:p>
            <a:pPr algn="just"/>
            <a:r>
              <a:rPr lang="en-ZA" sz="3200" dirty="0">
                <a:solidFill>
                  <a:schemeClr val="tx1"/>
                </a:solidFill>
              </a:rPr>
              <a:t> </a:t>
            </a:r>
          </a:p>
          <a:p>
            <a:pPr algn="just">
              <a:buFontTx/>
              <a:buChar char="-"/>
            </a:pPr>
            <a:endParaRPr lang="en-ZA" sz="3200" dirty="0">
              <a:solidFill>
                <a:schemeClr val="tx1"/>
              </a:solidFill>
            </a:endParaRPr>
          </a:p>
          <a:p>
            <a:pPr algn="just"/>
            <a:endParaRPr lang="en-ZA" sz="3200" dirty="0">
              <a:solidFill>
                <a:schemeClr val="tx1"/>
              </a:solidFill>
            </a:endParaRPr>
          </a:p>
          <a:p>
            <a:endParaRPr lang="en-ZA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192" y="1585007"/>
            <a:ext cx="3025733" cy="107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2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883" y="171450"/>
            <a:ext cx="10482729" cy="1357313"/>
          </a:xfrm>
          <a:blipFill dpi="0" rotWithShape="1">
            <a:blip r:embed="rId4">
              <a:alphaModFix amt="67000"/>
            </a:blip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ZA" sz="4400" dirty="0" smtClean="0"/>
              <a:t>So What?</a:t>
            </a:r>
            <a:endParaRPr lang="en-Z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472" y="1990724"/>
            <a:ext cx="12712328" cy="7034213"/>
          </a:xfrm>
          <a:blipFill dpi="0" rotWithShape="1">
            <a:blip r:embed="rId5"/>
            <a:srcRect/>
            <a:tile tx="0" ty="0" sx="100000" sy="100000" flip="none" algn="tl"/>
          </a:blipFill>
          <a:effectLst>
            <a:glow rad="76200">
              <a:schemeClr val="accent4">
                <a:lumMod val="50000"/>
              </a:schemeClr>
            </a:glow>
          </a:effectLst>
        </p:spPr>
        <p:txBody>
          <a:bodyPr>
            <a:noAutofit/>
          </a:bodyPr>
          <a:lstStyle/>
          <a:p>
            <a:endParaRPr lang="en-ZA" sz="4000" b="1" u="sng" dirty="0"/>
          </a:p>
          <a:p>
            <a:pPr algn="just"/>
            <a:r>
              <a:rPr lang="en-ZA" sz="4000" b="1" u="sng" dirty="0" smtClean="0">
                <a:solidFill>
                  <a:schemeClr val="tx1"/>
                </a:solidFill>
              </a:rPr>
              <a:t>Hunting Industry contribution:</a:t>
            </a:r>
            <a:endParaRPr lang="en-ZA" sz="4000" dirty="0">
              <a:solidFill>
                <a:schemeClr val="tx1"/>
              </a:solidFill>
            </a:endParaRPr>
          </a:p>
          <a:p>
            <a:pPr algn="just"/>
            <a:endParaRPr lang="en-ZA" sz="4000" dirty="0">
              <a:solidFill>
                <a:schemeClr val="tx1"/>
              </a:solidFill>
            </a:endParaRPr>
          </a:p>
          <a:p>
            <a:pPr marL="742950" indent="-742950" algn="just">
              <a:buAutoNum type="arabicPeriod"/>
            </a:pPr>
            <a:endParaRPr lang="en-ZA" sz="4000" dirty="0">
              <a:solidFill>
                <a:schemeClr val="tx1"/>
              </a:solidFill>
            </a:endParaRPr>
          </a:p>
          <a:p>
            <a:pPr marL="742950" indent="-742950" algn="just">
              <a:buAutoNum type="arabicPeriod"/>
            </a:pPr>
            <a:r>
              <a:rPr lang="en-ZA" sz="4000" dirty="0" smtClean="0">
                <a:solidFill>
                  <a:schemeClr val="tx1"/>
                </a:solidFill>
              </a:rPr>
              <a:t> </a:t>
            </a:r>
            <a:r>
              <a:rPr lang="en-ZA" sz="4400" dirty="0" smtClean="0">
                <a:solidFill>
                  <a:schemeClr val="tx1"/>
                </a:solidFill>
              </a:rPr>
              <a:t>Are we ready to participate?</a:t>
            </a:r>
          </a:p>
          <a:p>
            <a:pPr marL="742950" indent="-742950" algn="just">
              <a:buAutoNum type="arabicPeriod"/>
            </a:pPr>
            <a:r>
              <a:rPr lang="en-ZA" sz="4400" dirty="0" smtClean="0">
                <a:solidFill>
                  <a:schemeClr val="tx1"/>
                </a:solidFill>
              </a:rPr>
              <a:t>Who is going to participate?</a:t>
            </a:r>
          </a:p>
          <a:p>
            <a:pPr marL="742950" indent="-742950" algn="just">
              <a:buAutoNum type="arabicPeriod"/>
            </a:pPr>
            <a:r>
              <a:rPr lang="en-ZA" sz="4400" dirty="0" smtClean="0">
                <a:solidFill>
                  <a:schemeClr val="tx1"/>
                </a:solidFill>
              </a:rPr>
              <a:t>Is what we are doing in alignment with these frameworks?</a:t>
            </a:r>
          </a:p>
          <a:p>
            <a:pPr marL="742950" indent="-742950" algn="just">
              <a:buAutoNum type="arabicPeriod"/>
            </a:pPr>
            <a:endParaRPr lang="en-ZA" sz="4400" dirty="0" smtClean="0">
              <a:solidFill>
                <a:schemeClr val="tx1"/>
              </a:solidFill>
            </a:endParaRPr>
          </a:p>
          <a:p>
            <a:pPr marL="742950" indent="-742950" algn="just">
              <a:buAutoNum type="arabicPeriod"/>
            </a:pPr>
            <a:endParaRPr lang="en-ZA" sz="4000" dirty="0">
              <a:solidFill>
                <a:schemeClr val="tx1"/>
              </a:solidFill>
            </a:endParaRPr>
          </a:p>
          <a:p>
            <a:pPr algn="just"/>
            <a:endParaRPr lang="en-ZA" sz="4000" dirty="0" smtClean="0">
              <a:solidFill>
                <a:schemeClr val="tx1"/>
              </a:solidFill>
            </a:endParaRPr>
          </a:p>
          <a:p>
            <a:pPr algn="just"/>
            <a:r>
              <a:rPr lang="en-ZA" sz="4000" dirty="0">
                <a:solidFill>
                  <a:schemeClr val="tx1"/>
                </a:solidFill>
              </a:rPr>
              <a:t> </a:t>
            </a:r>
          </a:p>
          <a:p>
            <a:pPr algn="just">
              <a:buFontTx/>
              <a:buChar char="-"/>
            </a:pPr>
            <a:endParaRPr lang="en-ZA" sz="4000" dirty="0">
              <a:solidFill>
                <a:schemeClr val="tx1"/>
              </a:solidFill>
            </a:endParaRPr>
          </a:p>
          <a:p>
            <a:pPr algn="just"/>
            <a:endParaRPr lang="en-ZA" sz="4000" dirty="0">
              <a:solidFill>
                <a:schemeClr val="tx1"/>
              </a:solidFill>
            </a:endParaRPr>
          </a:p>
          <a:p>
            <a:endParaRPr lang="en-ZA" sz="4000" dirty="0"/>
          </a:p>
        </p:txBody>
      </p:sp>
    </p:spTree>
    <p:extLst>
      <p:ext uri="{BB962C8B-B14F-4D97-AF65-F5344CB8AC3E}">
        <p14:creationId xmlns:p14="http://schemas.microsoft.com/office/powerpoint/2010/main" val="40388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2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883" y="85725"/>
            <a:ext cx="10482729" cy="1357313"/>
          </a:xfrm>
          <a:blipFill dpi="0" rotWithShape="1">
            <a:blip r:embed="rId4">
              <a:alphaModFix amt="67000"/>
            </a:blip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ZA" sz="4400" dirty="0" smtClean="0"/>
              <a:t>So What?</a:t>
            </a:r>
            <a:endParaRPr lang="en-Z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84" y="2071688"/>
            <a:ext cx="11137528" cy="6272212"/>
          </a:xfrm>
          <a:blipFill dpi="0" rotWithShape="1">
            <a:blip r:embed="rId5"/>
            <a:srcRect/>
            <a:tile tx="0" ty="0" sx="100000" sy="100000" flip="none" algn="tl"/>
          </a:blipFill>
          <a:effectLst>
            <a:glow rad="76200">
              <a:schemeClr val="accent4">
                <a:lumMod val="50000"/>
              </a:schemeClr>
            </a:glow>
          </a:effectLst>
        </p:spPr>
        <p:txBody>
          <a:bodyPr>
            <a:noAutofit/>
          </a:bodyPr>
          <a:lstStyle/>
          <a:p>
            <a:endParaRPr lang="en-ZA" sz="4000" b="1" u="sng" dirty="0"/>
          </a:p>
          <a:p>
            <a:pPr algn="just"/>
            <a:r>
              <a:rPr lang="en-ZA" sz="4000" b="1" u="sng" dirty="0" smtClean="0">
                <a:solidFill>
                  <a:schemeClr val="tx1"/>
                </a:solidFill>
              </a:rPr>
              <a:t>Hunting Industry contribution:</a:t>
            </a:r>
            <a:endParaRPr lang="en-ZA" sz="4000" dirty="0">
              <a:solidFill>
                <a:schemeClr val="tx1"/>
              </a:solidFill>
            </a:endParaRPr>
          </a:p>
          <a:p>
            <a:pPr algn="just"/>
            <a:endParaRPr lang="en-ZA" sz="4000" dirty="0">
              <a:solidFill>
                <a:schemeClr val="tx1"/>
              </a:solidFill>
            </a:endParaRPr>
          </a:p>
          <a:p>
            <a:pPr marL="742950" indent="-742950" algn="just">
              <a:buAutoNum type="arabicPeriod"/>
            </a:pPr>
            <a:endParaRPr lang="en-ZA" sz="4000" dirty="0">
              <a:solidFill>
                <a:schemeClr val="tx1"/>
              </a:solidFill>
            </a:endParaRPr>
          </a:p>
          <a:p>
            <a:pPr marL="742950" indent="-742950" algn="just">
              <a:buAutoNum type="arabicPeriod"/>
            </a:pPr>
            <a:r>
              <a:rPr lang="en-ZA" sz="4000" dirty="0" smtClean="0">
                <a:solidFill>
                  <a:schemeClr val="tx1"/>
                </a:solidFill>
              </a:rPr>
              <a:t> </a:t>
            </a:r>
            <a:r>
              <a:rPr lang="en-ZA" sz="4400" dirty="0" smtClean="0">
                <a:solidFill>
                  <a:schemeClr val="tx1"/>
                </a:solidFill>
              </a:rPr>
              <a:t>We need to be intentional – </a:t>
            </a:r>
            <a:r>
              <a:rPr lang="en-ZA" sz="4400" i="1" dirty="0" smtClean="0">
                <a:solidFill>
                  <a:schemeClr val="accent5">
                    <a:lumMod val="75000"/>
                  </a:schemeClr>
                </a:solidFill>
              </a:rPr>
              <a:t>Transformation</a:t>
            </a:r>
            <a:r>
              <a:rPr lang="en-ZA" sz="4400" dirty="0">
                <a:solidFill>
                  <a:schemeClr val="tx1"/>
                </a:solidFill>
              </a:rPr>
              <a:t>!</a:t>
            </a:r>
            <a:endParaRPr lang="en-ZA" sz="4400" dirty="0" smtClean="0">
              <a:solidFill>
                <a:schemeClr val="tx1"/>
              </a:solidFill>
            </a:endParaRPr>
          </a:p>
          <a:p>
            <a:pPr marL="742950" indent="-742950" algn="just">
              <a:buAutoNum type="arabicPeriod"/>
            </a:pPr>
            <a:r>
              <a:rPr lang="en-ZA" sz="4400" dirty="0">
                <a:solidFill>
                  <a:schemeClr val="tx1"/>
                </a:solidFill>
              </a:rPr>
              <a:t> </a:t>
            </a:r>
            <a:r>
              <a:rPr lang="en-ZA" sz="4400" dirty="0" smtClean="0">
                <a:solidFill>
                  <a:schemeClr val="tx1"/>
                </a:solidFill>
              </a:rPr>
              <a:t>Invest in capacity building to enable inclusive participation in the BE/WBE.</a:t>
            </a:r>
          </a:p>
          <a:p>
            <a:pPr marL="742950" indent="-742950" algn="just">
              <a:buAutoNum type="arabicPeriod"/>
            </a:pPr>
            <a:r>
              <a:rPr lang="en-ZA" sz="4400" dirty="0">
                <a:solidFill>
                  <a:schemeClr val="tx1"/>
                </a:solidFill>
              </a:rPr>
              <a:t> </a:t>
            </a:r>
            <a:r>
              <a:rPr lang="en-ZA" sz="4400" dirty="0" smtClean="0">
                <a:solidFill>
                  <a:schemeClr val="tx1"/>
                </a:solidFill>
              </a:rPr>
              <a:t>A well coordinated industry – </a:t>
            </a:r>
            <a:r>
              <a:rPr lang="en-ZA" sz="4400" i="1" dirty="0" smtClean="0">
                <a:solidFill>
                  <a:schemeClr val="accent5">
                    <a:lumMod val="75000"/>
                  </a:schemeClr>
                </a:solidFill>
              </a:rPr>
              <a:t>Success</a:t>
            </a:r>
            <a:r>
              <a:rPr lang="en-ZA" sz="4400" dirty="0">
                <a:solidFill>
                  <a:schemeClr val="tx1"/>
                </a:solidFill>
              </a:rPr>
              <a:t>!</a:t>
            </a:r>
            <a:endParaRPr lang="en-ZA" sz="4400" dirty="0" smtClean="0">
              <a:solidFill>
                <a:schemeClr val="tx1"/>
              </a:solidFill>
            </a:endParaRPr>
          </a:p>
          <a:p>
            <a:pPr marL="742950" indent="-742950" algn="just">
              <a:buAutoNum type="arabicPeriod"/>
            </a:pPr>
            <a:endParaRPr lang="en-ZA" sz="4000" dirty="0">
              <a:solidFill>
                <a:schemeClr val="tx1"/>
              </a:solidFill>
            </a:endParaRPr>
          </a:p>
          <a:p>
            <a:pPr algn="just"/>
            <a:endParaRPr lang="en-ZA" sz="4000" dirty="0" smtClean="0">
              <a:solidFill>
                <a:schemeClr val="tx1"/>
              </a:solidFill>
            </a:endParaRPr>
          </a:p>
          <a:p>
            <a:pPr algn="just"/>
            <a:r>
              <a:rPr lang="en-ZA" sz="4000" dirty="0">
                <a:solidFill>
                  <a:schemeClr val="tx1"/>
                </a:solidFill>
              </a:rPr>
              <a:t> </a:t>
            </a:r>
          </a:p>
          <a:p>
            <a:pPr algn="just">
              <a:buFontTx/>
              <a:buChar char="-"/>
            </a:pPr>
            <a:endParaRPr lang="en-ZA" sz="4000" dirty="0">
              <a:solidFill>
                <a:schemeClr val="tx1"/>
              </a:solidFill>
            </a:endParaRPr>
          </a:p>
          <a:p>
            <a:pPr algn="just"/>
            <a:endParaRPr lang="en-ZA" sz="4000" dirty="0">
              <a:solidFill>
                <a:schemeClr val="tx1"/>
              </a:solidFill>
            </a:endParaRPr>
          </a:p>
          <a:p>
            <a:endParaRPr lang="en-ZA" sz="4000" dirty="0"/>
          </a:p>
        </p:txBody>
      </p:sp>
    </p:spTree>
    <p:extLst>
      <p:ext uri="{BB962C8B-B14F-4D97-AF65-F5344CB8AC3E}">
        <p14:creationId xmlns:p14="http://schemas.microsoft.com/office/powerpoint/2010/main" val="289841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spendisse viverra orci at nisi…"/>
          <p:cNvSpPr txBox="1">
            <a:spLocks/>
          </p:cNvSpPr>
          <p:nvPr/>
        </p:nvSpPr>
        <p:spPr>
          <a:xfrm>
            <a:off x="892726" y="2100263"/>
            <a:ext cx="6591945" cy="3400425"/>
          </a:xfrm>
          <a:prstGeom prst="rect">
            <a:avLst/>
          </a:prstGeom>
          <a:blipFill>
            <a:blip r:embed="rId3">
              <a:alphaModFix amt="67000"/>
            </a:blip>
            <a:tile tx="0" ty="0" sx="100000" sy="100000" flip="none" algn="tl"/>
          </a:blip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7093" tIns="27093" rIns="27093" bIns="27093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i="0" u="none" strike="noStrike" cap="none" spc="0" baseline="0">
                <a:ln>
                  <a:noFill/>
                </a:ln>
                <a:solidFill>
                  <a:srgbClr val="BEB7A9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1031875" marR="0" indent="-396875" algn="l" defTabSz="825500" rtl="0" latinLnBrk="0">
              <a:lnSpc>
                <a:spcPct val="90000"/>
              </a:lnSpc>
              <a:spcBef>
                <a:spcPts val="25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1666875" marR="0" indent="-396875" algn="l" defTabSz="825500" rtl="0" latinLnBrk="0">
              <a:lnSpc>
                <a:spcPct val="90000"/>
              </a:lnSpc>
              <a:spcBef>
                <a:spcPts val="25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2301875" marR="0" indent="-396875" algn="l" defTabSz="825500" rtl="0" latinLnBrk="0">
              <a:lnSpc>
                <a:spcPct val="90000"/>
              </a:lnSpc>
              <a:spcBef>
                <a:spcPts val="25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2936875" marR="0" indent="-396875" algn="l" defTabSz="825500" rtl="0" latinLnBrk="0">
              <a:lnSpc>
                <a:spcPct val="90000"/>
              </a:lnSpc>
              <a:spcBef>
                <a:spcPts val="25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3571875" marR="0" indent="-396875" algn="l" defTabSz="825500" rtl="0" latinLnBrk="0">
              <a:lnSpc>
                <a:spcPct val="90000"/>
              </a:lnSpc>
              <a:spcBef>
                <a:spcPts val="25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4206875" marR="0" indent="-396875" algn="l" defTabSz="825500" rtl="0" latinLnBrk="0">
              <a:lnSpc>
                <a:spcPct val="90000"/>
              </a:lnSpc>
              <a:spcBef>
                <a:spcPts val="25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4841875" marR="0" indent="-396875" algn="l" defTabSz="825500" rtl="0" latinLnBrk="0">
              <a:lnSpc>
                <a:spcPct val="90000"/>
              </a:lnSpc>
              <a:spcBef>
                <a:spcPts val="25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5476875" marR="0" indent="-396875" algn="l" defTabSz="825500" rtl="0" latinLnBrk="0">
              <a:lnSpc>
                <a:spcPct val="90000"/>
              </a:lnSpc>
              <a:spcBef>
                <a:spcPts val="25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defTabSz="440239" hangingPunct="1">
              <a:spcBef>
                <a:spcPts val="3146"/>
              </a:spcBef>
              <a:buClr>
                <a:srgbClr val="A59C87"/>
              </a:buClr>
              <a:defRPr/>
            </a:pPr>
            <a:r>
              <a:rPr lang="en-ZA" sz="3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Wild – Livelihoods Programme</a:t>
            </a:r>
          </a:p>
          <a:p>
            <a:pPr defTabSz="440239" hangingPunct="1">
              <a:spcBef>
                <a:spcPts val="3146"/>
              </a:spcBef>
              <a:buClr>
                <a:srgbClr val="A59C87"/>
              </a:buClr>
              <a:defRPr/>
            </a:pPr>
            <a:r>
              <a:rPr lang="en-GB" sz="3000" b="0" dirty="0">
                <a:solidFill>
                  <a:srgbClr val="000000"/>
                </a:solidFill>
                <a:latin typeface="Quattrocento Sans"/>
              </a:rPr>
              <a:t>Aims to undertake a set of prioritised activities in support of the Framework’s four strategic objectives and associated outcomes</a:t>
            </a:r>
            <a:endParaRPr lang="en-ZA" sz="30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endParaRPr lang="en-ZA" sz="2080" i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92725" y="209262"/>
            <a:ext cx="10482729" cy="1357313"/>
          </a:xfrm>
          <a:prstGeom prst="rect">
            <a:avLst/>
          </a:prstGeom>
          <a:blipFill dpi="0" rotWithShape="1">
            <a:blip r:embed="rId3">
              <a:alphaModFix amt="67000"/>
            </a:blip>
            <a:srcRect/>
            <a:tile tx="0" ty="0" sx="100000" sy="100000" flip="none" algn="tl"/>
          </a:blipFill>
        </p:spPr>
        <p:txBody>
          <a:bodyPr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ZA" sz="5400" b="1" dirty="0" smtClean="0"/>
              <a:t>In the Horizon</a:t>
            </a:r>
            <a:endParaRPr lang="en-ZA" sz="5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2206515"/>
            <a:ext cx="2803432" cy="198340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20" y="2132276"/>
            <a:ext cx="2057643" cy="20576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863" y="4499840"/>
            <a:ext cx="5369937" cy="120087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92726" y="6568064"/>
            <a:ext cx="10482729" cy="1357313"/>
          </a:xfrm>
          <a:prstGeom prst="rect">
            <a:avLst/>
          </a:prstGeom>
          <a:blipFill dpi="0" rotWithShape="1">
            <a:blip r:embed="rId3">
              <a:alphaModFix amt="67000"/>
            </a:blip>
            <a:srcRect/>
            <a:tile tx="0" ty="0" sx="100000" sy="100000" flip="none" algn="tl"/>
          </a:blipFill>
        </p:spPr>
        <p:txBody>
          <a:bodyPr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GB" sz="2800" dirty="0" smtClean="0"/>
              <a:t>Programme under development - The Consortium and SADC</a:t>
            </a:r>
            <a:r>
              <a:rPr lang="en-GB" sz="2800" dirty="0"/>
              <a:t>, </a:t>
            </a:r>
            <a:r>
              <a:rPr lang="en-GB" sz="2800" dirty="0" smtClean="0"/>
              <a:t> </a:t>
            </a:r>
            <a:r>
              <a:rPr lang="en-GB" sz="2800" dirty="0"/>
              <a:t>through support from GIZ, funded by the EU and the German G</a:t>
            </a:r>
            <a:r>
              <a:rPr lang="en-GB" sz="2800" dirty="0" smtClean="0"/>
              <a:t>overnment 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9254788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2"/>
          <p:cNvSpPr txBox="1"/>
          <p:nvPr/>
        </p:nvSpPr>
        <p:spPr>
          <a:xfrm>
            <a:off x="1788161" y="1551469"/>
            <a:ext cx="12319032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50183" hangingPunct="1">
              <a:lnSpc>
                <a:spcPts val="3633"/>
              </a:lnSpc>
              <a:defRPr/>
            </a:pPr>
            <a:r>
              <a:rPr lang="en-US" sz="3840" b="0" kern="1200" spc="-172" dirty="0">
                <a:solidFill>
                  <a:srgbClr val="A59C87"/>
                </a:solidFill>
                <a:latin typeface="Gloss And Bloom" pitchFamily="2" charset="0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8" name="Suspendisse viverra orci at nisi…"/>
          <p:cNvSpPr txBox="1">
            <a:spLocks/>
          </p:cNvSpPr>
          <p:nvPr/>
        </p:nvSpPr>
        <p:spPr>
          <a:xfrm>
            <a:off x="579547" y="3393153"/>
            <a:ext cx="7368130" cy="5334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7093" tIns="27093" rIns="27093" bIns="27093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i="0" u="none" strike="noStrike" cap="none" spc="0" baseline="0">
                <a:ln>
                  <a:noFill/>
                </a:ln>
                <a:solidFill>
                  <a:srgbClr val="BEB7A9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1031875" marR="0" indent="-396875" algn="l" defTabSz="825500" rtl="0" latinLnBrk="0">
              <a:lnSpc>
                <a:spcPct val="90000"/>
              </a:lnSpc>
              <a:spcBef>
                <a:spcPts val="25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1666875" marR="0" indent="-396875" algn="l" defTabSz="825500" rtl="0" latinLnBrk="0">
              <a:lnSpc>
                <a:spcPct val="90000"/>
              </a:lnSpc>
              <a:spcBef>
                <a:spcPts val="25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2301875" marR="0" indent="-396875" algn="l" defTabSz="825500" rtl="0" latinLnBrk="0">
              <a:lnSpc>
                <a:spcPct val="90000"/>
              </a:lnSpc>
              <a:spcBef>
                <a:spcPts val="25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2936875" marR="0" indent="-396875" algn="l" defTabSz="825500" rtl="0" latinLnBrk="0">
              <a:lnSpc>
                <a:spcPct val="90000"/>
              </a:lnSpc>
              <a:spcBef>
                <a:spcPts val="25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3571875" marR="0" indent="-396875" algn="l" defTabSz="825500" rtl="0" latinLnBrk="0">
              <a:lnSpc>
                <a:spcPct val="90000"/>
              </a:lnSpc>
              <a:spcBef>
                <a:spcPts val="25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4206875" marR="0" indent="-396875" algn="l" defTabSz="825500" rtl="0" latinLnBrk="0">
              <a:lnSpc>
                <a:spcPct val="90000"/>
              </a:lnSpc>
              <a:spcBef>
                <a:spcPts val="25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4841875" marR="0" indent="-396875" algn="l" defTabSz="825500" rtl="0" latinLnBrk="0">
              <a:lnSpc>
                <a:spcPct val="90000"/>
              </a:lnSpc>
              <a:spcBef>
                <a:spcPts val="25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5476875" marR="0" indent="-396875" algn="l" defTabSz="825500" rtl="0" latinLnBrk="0">
              <a:lnSpc>
                <a:spcPct val="90000"/>
              </a:lnSpc>
              <a:spcBef>
                <a:spcPts val="25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defTabSz="440239" hangingPunct="1">
              <a:spcBef>
                <a:spcPts val="3146"/>
              </a:spcBef>
              <a:buClr>
                <a:srgbClr val="A59C87"/>
              </a:buClr>
              <a:defRPr/>
            </a:pPr>
            <a:r>
              <a:rPr lang="en-ZA" sz="2400" dirty="0">
                <a:latin typeface="Calibri"/>
                <a:ea typeface="Calibri"/>
                <a:cs typeface="Calibri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579547" y="1057276"/>
            <a:ext cx="11642372" cy="6740307"/>
          </a:xfrm>
          <a:prstGeom prst="rect">
            <a:avLst/>
          </a:prstGeom>
          <a:blipFill>
            <a:blip r:embed="rId3">
              <a:alphaModFix amt="67000"/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3600" b="0" dirty="0"/>
              <a:t>Train and capacitate WBE </a:t>
            </a:r>
            <a:r>
              <a:rPr lang="en-GB" sz="3600" dirty="0"/>
              <a:t>champions</a:t>
            </a:r>
            <a:r>
              <a:rPr lang="en-GB" sz="3600" b="0" dirty="0"/>
              <a:t> to enable the development of actionable ideas for the implementation of the WBESF at local, national, and regional (2025): </a:t>
            </a:r>
            <a:r>
              <a:rPr lang="en-GB" sz="3600" dirty="0"/>
              <a:t>SO3</a:t>
            </a:r>
          </a:p>
          <a:p>
            <a:pPr algn="just"/>
            <a:endParaRPr lang="en-GB" sz="3600" b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3600" b="0" dirty="0"/>
              <a:t>Establish and support a regional </a:t>
            </a:r>
            <a:r>
              <a:rPr lang="en-GB" sz="3600" dirty="0"/>
              <a:t>Technical Implementation Group </a:t>
            </a:r>
            <a:r>
              <a:rPr lang="en-GB" sz="3600" b="0" dirty="0"/>
              <a:t>(TIG) that will oversee the implementation of the SADC-WEBSF (2024):  </a:t>
            </a:r>
            <a:r>
              <a:rPr lang="en-GB" sz="3600" dirty="0"/>
              <a:t>SO1-4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3600" b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3600" b="0" dirty="0"/>
              <a:t> Conduct </a:t>
            </a:r>
            <a:r>
              <a:rPr lang="en-GB" sz="3600" dirty="0"/>
              <a:t>learning exchange programmes </a:t>
            </a:r>
            <a:r>
              <a:rPr lang="en-GB" sz="3600" b="0" dirty="0"/>
              <a:t>on Livelihoods and WBE within SADC TFCAs (2025): </a:t>
            </a:r>
            <a:r>
              <a:rPr lang="en-GB" sz="3600" dirty="0" smtClean="0"/>
              <a:t>SO3&amp;4 - GLTFCA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62376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432</Words>
  <Application>Microsoft Office PowerPoint</Application>
  <PresentationFormat>Custom</PresentationFormat>
  <Paragraphs>88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Gloss And Bloom</vt:lpstr>
      <vt:lpstr>Helvetica Neue</vt:lpstr>
      <vt:lpstr>Helvetica Neue Medium</vt:lpstr>
      <vt:lpstr>Helvetica Neue Thin</vt:lpstr>
      <vt:lpstr>Quattrocento Sans</vt:lpstr>
      <vt:lpstr>White</vt:lpstr>
      <vt:lpstr>PowerPoint Presentation</vt:lpstr>
      <vt:lpstr>Implementation of the SADC Wildlife-Based Economy  </vt:lpstr>
      <vt:lpstr>National Biodiversity Economy Strategy (NBES)</vt:lpstr>
      <vt:lpstr>National Biodiversity Economy Strategy (NBES)</vt:lpstr>
      <vt:lpstr>National Biodiversity Economy Strategy (NBES)</vt:lpstr>
      <vt:lpstr>So What?</vt:lpstr>
      <vt:lpstr>So What?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Thabang Teffo</dc:creator>
  <cp:lastModifiedBy>Dr Thabang Teffo</cp:lastModifiedBy>
  <cp:revision>27</cp:revision>
  <dcterms:modified xsi:type="dcterms:W3CDTF">2024-11-25T22:04:29Z</dcterms:modified>
</cp:coreProperties>
</file>